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1" r:id="rId2"/>
  </p:sldMasterIdLst>
  <p:notesMasterIdLst>
    <p:notesMasterId r:id="rId29"/>
  </p:notesMasterIdLst>
  <p:sldIdLst>
    <p:sldId id="256" r:id="rId3"/>
    <p:sldId id="257" r:id="rId4"/>
    <p:sldId id="258" r:id="rId5"/>
    <p:sldId id="259" r:id="rId6"/>
    <p:sldId id="261" r:id="rId7"/>
    <p:sldId id="262" r:id="rId8"/>
    <p:sldId id="263" r:id="rId9"/>
    <p:sldId id="265" r:id="rId10"/>
    <p:sldId id="266" r:id="rId11"/>
    <p:sldId id="268" r:id="rId12"/>
    <p:sldId id="270" r:id="rId13"/>
    <p:sldId id="279" r:id="rId14"/>
    <p:sldId id="281" r:id="rId15"/>
    <p:sldId id="291" r:id="rId16"/>
    <p:sldId id="284" r:id="rId17"/>
    <p:sldId id="269" r:id="rId18"/>
    <p:sldId id="271" r:id="rId19"/>
    <p:sldId id="272" r:id="rId20"/>
    <p:sldId id="290" r:id="rId21"/>
    <p:sldId id="274" r:id="rId22"/>
    <p:sldId id="275" r:id="rId23"/>
    <p:sldId id="276" r:id="rId24"/>
    <p:sldId id="277" r:id="rId25"/>
    <p:sldId id="278" r:id="rId26"/>
    <p:sldId id="286" r:id="rId27"/>
    <p:sldId id="288" r:id="rId28"/>
  </p:sldIdLst>
  <p:sldSz cx="12192000" cy="6858000"/>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76" autoAdjust="0"/>
    <p:restoredTop sz="88703" autoAdjust="0"/>
  </p:normalViewPr>
  <p:slideViewPr>
    <p:cSldViewPr snapToGrid="0">
      <p:cViewPr>
        <p:scale>
          <a:sx n="110" d="100"/>
          <a:sy n="110" d="100"/>
        </p:scale>
        <p:origin x="-1020" y="-6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8614C-00EA-4D39-A6E3-9065E666F630}" type="doc">
      <dgm:prSet loTypeId="urn:microsoft.com/office/officeart/2005/8/layout/process1" loCatId="process" qsTypeId="urn:microsoft.com/office/officeart/2005/8/quickstyle/simple1" qsCatId="simple" csTypeId="urn:microsoft.com/office/officeart/2005/8/colors/accent1_2" csCatId="accent1" phldr="1"/>
      <dgm:spPr/>
    </dgm:pt>
    <dgm:pt modelId="{A3FB22FB-542E-46EB-8F37-8E49DA857388}">
      <dgm:prSet phldrT="[Text]" custT="1"/>
      <dgm:spPr>
        <a:xfrm>
          <a:off x="15511" y="2306002"/>
          <a:ext cx="3236525" cy="1401866"/>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ln>
        <a:effectLst/>
      </dgm:spPr>
      <dgm:t>
        <a:bodyPr/>
        <a:lstStyle/>
        <a:p>
          <a:r>
            <a:rPr lang="en-US" sz="1400" dirty="0" smtClean="0">
              <a:solidFill>
                <a:sysClr val="window" lastClr="FFFFFF"/>
              </a:solidFill>
              <a:latin typeface="Calibri" panose="020F0502020204030204" pitchFamily="34" charset="0"/>
              <a:ea typeface="+mn-ea"/>
              <a:cs typeface="Calibri" panose="020F0502020204030204" pitchFamily="34" charset="0"/>
            </a:rPr>
            <a:t>2016 </a:t>
          </a:r>
        </a:p>
        <a:p>
          <a:r>
            <a:rPr lang="en-US" sz="1400" b="0" i="0" dirty="0" smtClean="0">
              <a:solidFill>
                <a:sysClr val="window" lastClr="FFFFFF"/>
              </a:solidFill>
              <a:latin typeface="Calibri" panose="020F0502020204030204" pitchFamily="34" charset="0"/>
              <a:ea typeface="+mn-ea"/>
              <a:cs typeface="Calibri" panose="020F0502020204030204" pitchFamily="34" charset="0"/>
            </a:rPr>
            <a:t>Introduction of the SMCR for banks, building societies, large investment firms and other significant </a:t>
          </a:r>
          <a:r>
            <a:rPr lang="en-US" sz="1400" b="0" i="0" dirty="0" err="1" smtClean="0">
              <a:solidFill>
                <a:sysClr val="window" lastClr="FFFFFF"/>
              </a:solidFill>
              <a:latin typeface="Calibri" panose="020F0502020204030204" pitchFamily="34" charset="0"/>
              <a:ea typeface="+mn-ea"/>
              <a:cs typeface="Calibri" panose="020F0502020204030204" pitchFamily="34" charset="0"/>
            </a:rPr>
            <a:t>organisations</a:t>
          </a:r>
          <a:endParaRPr lang="en-GB" sz="1400" dirty="0">
            <a:solidFill>
              <a:sysClr val="window" lastClr="FFFFFF"/>
            </a:solidFill>
            <a:latin typeface="Calibri" panose="020F0502020204030204" pitchFamily="34" charset="0"/>
            <a:ea typeface="+mn-ea"/>
            <a:cs typeface="Calibri" panose="020F0502020204030204" pitchFamily="34" charset="0"/>
          </a:endParaRPr>
        </a:p>
      </dgm:t>
    </dgm:pt>
    <dgm:pt modelId="{7D412022-31B1-44F1-BD6B-63547D50343D}" type="parTrans" cxnId="{B71F663E-F5AE-4CBE-9EB0-7945CA356AAC}">
      <dgm:prSet/>
      <dgm:spPr/>
      <dgm:t>
        <a:bodyPr/>
        <a:lstStyle/>
        <a:p>
          <a:endParaRPr lang="en-GB"/>
        </a:p>
      </dgm:t>
    </dgm:pt>
    <dgm:pt modelId="{1FA8188C-177F-42EA-8B87-DD47A7278C12}" type="sibTrans" cxnId="{B71F663E-F5AE-4CBE-9EB0-7945CA356AAC}">
      <dgm:prSet/>
      <dgm:spPr>
        <a:xfrm rot="21925">
          <a:off x="3472705" y="2716491"/>
          <a:ext cx="443610" cy="578872"/>
        </a:xfrm>
        <a:prstGeom prst="rightArrow">
          <a:avLst>
            <a:gd name="adj1" fmla="val 60000"/>
            <a:gd name="adj2" fmla="val 50000"/>
          </a:avLst>
        </a:prstGeom>
        <a:solidFill>
          <a:srgbClr val="A53010">
            <a:tint val="60000"/>
            <a:hueOff val="0"/>
            <a:satOff val="0"/>
            <a:lumOff val="0"/>
            <a:alphaOff val="0"/>
          </a:srgbClr>
        </a:solidFill>
        <a:ln>
          <a:noFill/>
        </a:ln>
        <a:effectLst/>
      </dgm:spPr>
      <dgm:t>
        <a:bodyPr/>
        <a:lstStyle/>
        <a:p>
          <a:endParaRPr lang="en-GB">
            <a:solidFill>
              <a:sysClr val="window" lastClr="FFFFFF"/>
            </a:solidFill>
            <a:latin typeface="Century Gothic"/>
            <a:ea typeface="+mn-ea"/>
            <a:cs typeface="+mn-cs"/>
          </a:endParaRPr>
        </a:p>
      </dgm:t>
    </dgm:pt>
    <dgm:pt modelId="{24C22409-2B1E-4137-8A33-2B04FDE9BC37}">
      <dgm:prSet phldrT="[Text]" custT="1"/>
      <dgm:spPr>
        <a:xfrm>
          <a:off x="4089020" y="2329104"/>
          <a:ext cx="2334161" cy="1401866"/>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ln>
        <a:effectLst/>
      </dgm:spPr>
      <dgm:t>
        <a:bodyPr/>
        <a:lstStyle/>
        <a:p>
          <a:r>
            <a:rPr lang="en-US" sz="1400" b="0" i="0" dirty="0" smtClean="0">
              <a:solidFill>
                <a:sysClr val="window" lastClr="FFFFFF"/>
              </a:solidFill>
              <a:latin typeface="Calibri" panose="020F0502020204030204" pitchFamily="34" charset="0"/>
              <a:ea typeface="+mn-ea"/>
              <a:cs typeface="Calibri" panose="020F0502020204030204" pitchFamily="34" charset="0"/>
            </a:rPr>
            <a:t>2018</a:t>
          </a:r>
        </a:p>
        <a:p>
          <a:r>
            <a:rPr lang="en-US" sz="1400" b="0" i="0" dirty="0" smtClean="0">
              <a:solidFill>
                <a:sysClr val="window" lastClr="FFFFFF"/>
              </a:solidFill>
              <a:latin typeface="Calibri" panose="020F0502020204030204" pitchFamily="34" charset="0"/>
              <a:ea typeface="+mn-ea"/>
              <a:cs typeface="Calibri" panose="020F0502020204030204" pitchFamily="34" charset="0"/>
            </a:rPr>
            <a:t>Introduction of the SMCR for Insurance Companies</a:t>
          </a:r>
          <a:endParaRPr lang="en-GB" sz="1400" b="0" i="0" dirty="0">
            <a:solidFill>
              <a:sysClr val="window" lastClr="FFFFFF"/>
            </a:solidFill>
            <a:latin typeface="Calibri" panose="020F0502020204030204" pitchFamily="34" charset="0"/>
            <a:ea typeface="+mn-ea"/>
            <a:cs typeface="Calibri" panose="020F0502020204030204" pitchFamily="34" charset="0"/>
          </a:endParaRPr>
        </a:p>
      </dgm:t>
    </dgm:pt>
    <dgm:pt modelId="{85B3B10F-C69B-4588-B56A-135C6659C321}" type="parTrans" cxnId="{70F3DDB3-3905-4773-AE24-B12ABBC02697}">
      <dgm:prSet/>
      <dgm:spPr/>
      <dgm:t>
        <a:bodyPr/>
        <a:lstStyle/>
        <a:p>
          <a:endParaRPr lang="en-GB"/>
        </a:p>
      </dgm:t>
    </dgm:pt>
    <dgm:pt modelId="{027E207F-507F-4D90-9DDA-CFE7AB211621}" type="sibTrans" cxnId="{70F3DDB3-3905-4773-AE24-B12ABBC02697}">
      <dgm:prSet/>
      <dgm:spPr>
        <a:xfrm rot="17403">
          <a:off x="6638562" y="2748756"/>
          <a:ext cx="456616" cy="578872"/>
        </a:xfrm>
        <a:prstGeom prst="rightArrow">
          <a:avLst>
            <a:gd name="adj1" fmla="val 60000"/>
            <a:gd name="adj2" fmla="val 50000"/>
          </a:avLst>
        </a:prstGeom>
        <a:solidFill>
          <a:srgbClr val="A53010">
            <a:tint val="60000"/>
            <a:hueOff val="0"/>
            <a:satOff val="0"/>
            <a:lumOff val="0"/>
            <a:alphaOff val="0"/>
          </a:srgbClr>
        </a:solidFill>
        <a:ln>
          <a:noFill/>
        </a:ln>
        <a:effectLst/>
      </dgm:spPr>
      <dgm:t>
        <a:bodyPr/>
        <a:lstStyle/>
        <a:p>
          <a:endParaRPr lang="en-GB">
            <a:solidFill>
              <a:sysClr val="window" lastClr="FFFFFF"/>
            </a:solidFill>
            <a:latin typeface="Century Gothic"/>
            <a:ea typeface="+mn-ea"/>
            <a:cs typeface="+mn-cs"/>
          </a:endParaRPr>
        </a:p>
      </dgm:t>
    </dgm:pt>
    <dgm:pt modelId="{3A1C6607-12D4-4CE8-8740-6E533AE2AB7E}">
      <dgm:prSet phldrT="[Text]" custT="1"/>
      <dgm:spPr>
        <a:xfrm>
          <a:off x="7284712" y="2345282"/>
          <a:ext cx="2334161" cy="1401866"/>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ln>
        <a:effectLst/>
      </dgm:spPr>
      <dgm:t>
        <a:bodyPr/>
        <a:lstStyle/>
        <a:p>
          <a:r>
            <a:rPr lang="en-US" sz="1400" b="0" i="0" dirty="0" smtClean="0">
              <a:solidFill>
                <a:sysClr val="window" lastClr="FFFFFF"/>
              </a:solidFill>
              <a:latin typeface="Calibri" panose="020F0502020204030204" pitchFamily="34" charset="0"/>
              <a:ea typeface="+mn-ea"/>
              <a:cs typeface="Calibri" panose="020F0502020204030204" pitchFamily="34" charset="0"/>
            </a:rPr>
            <a:t>9th December 2019</a:t>
          </a:r>
        </a:p>
        <a:p>
          <a:r>
            <a:rPr lang="en-US" sz="1400" b="0" i="0" dirty="0" smtClean="0">
              <a:solidFill>
                <a:sysClr val="window" lastClr="FFFFFF"/>
              </a:solidFill>
              <a:latin typeface="Calibri" panose="020F0502020204030204" pitchFamily="34" charset="0"/>
              <a:ea typeface="+mn-ea"/>
              <a:cs typeface="Calibri" panose="020F0502020204030204" pitchFamily="34" charset="0"/>
            </a:rPr>
            <a:t> Introduction of the SMCR for all other FCA regulated firms.</a:t>
          </a:r>
          <a:endParaRPr lang="en-GB" sz="1400" b="0" i="0" dirty="0">
            <a:solidFill>
              <a:sysClr val="window" lastClr="FFFFFF"/>
            </a:solidFill>
            <a:latin typeface="Calibri" panose="020F0502020204030204" pitchFamily="34" charset="0"/>
            <a:ea typeface="+mn-ea"/>
            <a:cs typeface="Calibri" panose="020F0502020204030204" pitchFamily="34" charset="0"/>
          </a:endParaRPr>
        </a:p>
      </dgm:t>
    </dgm:pt>
    <dgm:pt modelId="{57F6B526-E9E2-4F2E-AF7B-6EE111048869}" type="parTrans" cxnId="{38E55110-CB83-4F50-88B8-53141ACC8608}">
      <dgm:prSet/>
      <dgm:spPr/>
      <dgm:t>
        <a:bodyPr/>
        <a:lstStyle/>
        <a:p>
          <a:endParaRPr lang="en-GB"/>
        </a:p>
      </dgm:t>
    </dgm:pt>
    <dgm:pt modelId="{CB449552-CA7A-48DF-966B-1252FCEDBCD6}" type="sibTrans" cxnId="{38E55110-CB83-4F50-88B8-53141ACC8608}">
      <dgm:prSet/>
      <dgm:spPr/>
      <dgm:t>
        <a:bodyPr/>
        <a:lstStyle/>
        <a:p>
          <a:endParaRPr lang="en-GB"/>
        </a:p>
      </dgm:t>
    </dgm:pt>
    <dgm:pt modelId="{78A600CF-7892-4AF5-8BFC-B3C54EBF7DAE}" type="pres">
      <dgm:prSet presAssocID="{F1A8614C-00EA-4D39-A6E3-9065E666F630}" presName="Name0" presStyleCnt="0">
        <dgm:presLayoutVars>
          <dgm:dir/>
          <dgm:resizeHandles val="exact"/>
        </dgm:presLayoutVars>
      </dgm:prSet>
      <dgm:spPr/>
    </dgm:pt>
    <dgm:pt modelId="{C63016DF-7FB9-45E4-A5D0-03EB3C0ECAEA}" type="pres">
      <dgm:prSet presAssocID="{A3FB22FB-542E-46EB-8F37-8E49DA857388}" presName="node" presStyleLbl="node1" presStyleIdx="0" presStyleCnt="3" custScaleX="138659" custLinFactNeighborX="2574" custLinFactNeighborY="-1159">
        <dgm:presLayoutVars>
          <dgm:bulletEnabled val="1"/>
        </dgm:presLayoutVars>
      </dgm:prSet>
      <dgm:spPr/>
      <dgm:t>
        <a:bodyPr/>
        <a:lstStyle/>
        <a:p>
          <a:endParaRPr lang="en-GB"/>
        </a:p>
      </dgm:t>
    </dgm:pt>
    <dgm:pt modelId="{35419487-0718-4AA2-BEAD-90DF434DB7B0}" type="pres">
      <dgm:prSet presAssocID="{1FA8188C-177F-42EA-8B87-DD47A7278C12}" presName="sibTrans" presStyleLbl="sibTrans2D1" presStyleIdx="0" presStyleCnt="2" custLinFactNeighborX="2576" custLinFactNeighborY="-2432"/>
      <dgm:spPr/>
      <dgm:t>
        <a:bodyPr/>
        <a:lstStyle/>
        <a:p>
          <a:endParaRPr lang="en-GB"/>
        </a:p>
      </dgm:t>
    </dgm:pt>
    <dgm:pt modelId="{9D23BA95-D778-4516-9159-E7356C8A7313}" type="pres">
      <dgm:prSet presAssocID="{1FA8188C-177F-42EA-8B87-DD47A7278C12}" presName="connectorText" presStyleLbl="sibTrans2D1" presStyleIdx="0" presStyleCnt="2"/>
      <dgm:spPr/>
      <dgm:t>
        <a:bodyPr/>
        <a:lstStyle/>
        <a:p>
          <a:endParaRPr lang="en-GB"/>
        </a:p>
      </dgm:t>
    </dgm:pt>
    <dgm:pt modelId="{D4FE2F2F-C326-497A-8292-6A3CA17C19FE}" type="pres">
      <dgm:prSet presAssocID="{24C22409-2B1E-4137-8A33-2B04FDE9BC37}" presName="node" presStyleLbl="node1" presStyleIdx="1" presStyleCnt="3" custLinFactNeighborX="-9399" custLinFactNeighborY="-1159">
        <dgm:presLayoutVars>
          <dgm:bulletEnabled val="1"/>
        </dgm:presLayoutVars>
      </dgm:prSet>
      <dgm:spPr/>
      <dgm:t>
        <a:bodyPr/>
        <a:lstStyle/>
        <a:p>
          <a:endParaRPr lang="en-GB"/>
        </a:p>
      </dgm:t>
    </dgm:pt>
    <dgm:pt modelId="{F853F96D-1192-47DF-84DA-B59E687BF523}" type="pres">
      <dgm:prSet presAssocID="{027E207F-507F-4D90-9DDA-CFE7AB211621}" presName="sibTrans" presStyleLbl="sibTrans2D1" presStyleIdx="1" presStyleCnt="2"/>
      <dgm:spPr/>
      <dgm:t>
        <a:bodyPr/>
        <a:lstStyle/>
        <a:p>
          <a:endParaRPr lang="en-GB"/>
        </a:p>
      </dgm:t>
    </dgm:pt>
    <dgm:pt modelId="{F2D2EDB6-921E-4FF3-B67E-DC3D945568FE}" type="pres">
      <dgm:prSet presAssocID="{027E207F-507F-4D90-9DDA-CFE7AB211621}" presName="connectorText" presStyleLbl="sibTrans2D1" presStyleIdx="1" presStyleCnt="2"/>
      <dgm:spPr/>
      <dgm:t>
        <a:bodyPr/>
        <a:lstStyle/>
        <a:p>
          <a:endParaRPr lang="en-GB"/>
        </a:p>
      </dgm:t>
    </dgm:pt>
    <dgm:pt modelId="{C7145FE5-5741-42C3-B53F-2399F218AC36}" type="pres">
      <dgm:prSet presAssocID="{3A1C6607-12D4-4CE8-8740-6E533AE2AB7E}" presName="node" presStyleLbl="node1" presStyleIdx="2" presStyleCnt="3" custLinFactNeighborX="-18743" custLinFactNeighborY="-1159">
        <dgm:presLayoutVars>
          <dgm:bulletEnabled val="1"/>
        </dgm:presLayoutVars>
      </dgm:prSet>
      <dgm:spPr/>
      <dgm:t>
        <a:bodyPr/>
        <a:lstStyle/>
        <a:p>
          <a:endParaRPr lang="en-GB"/>
        </a:p>
      </dgm:t>
    </dgm:pt>
  </dgm:ptLst>
  <dgm:cxnLst>
    <dgm:cxn modelId="{5618ECAB-0AEF-41C0-A27F-E450C21AF33B}" type="presOf" srcId="{24C22409-2B1E-4137-8A33-2B04FDE9BC37}" destId="{D4FE2F2F-C326-497A-8292-6A3CA17C19FE}" srcOrd="0" destOrd="0" presId="urn:microsoft.com/office/officeart/2005/8/layout/process1"/>
    <dgm:cxn modelId="{B409E8D6-B961-4A34-BF6A-75185A905133}" type="presOf" srcId="{3A1C6607-12D4-4CE8-8740-6E533AE2AB7E}" destId="{C7145FE5-5741-42C3-B53F-2399F218AC36}" srcOrd="0" destOrd="0" presId="urn:microsoft.com/office/officeart/2005/8/layout/process1"/>
    <dgm:cxn modelId="{B71F663E-F5AE-4CBE-9EB0-7945CA356AAC}" srcId="{F1A8614C-00EA-4D39-A6E3-9065E666F630}" destId="{A3FB22FB-542E-46EB-8F37-8E49DA857388}" srcOrd="0" destOrd="0" parTransId="{7D412022-31B1-44F1-BD6B-63547D50343D}" sibTransId="{1FA8188C-177F-42EA-8B87-DD47A7278C12}"/>
    <dgm:cxn modelId="{38E55110-CB83-4F50-88B8-53141ACC8608}" srcId="{F1A8614C-00EA-4D39-A6E3-9065E666F630}" destId="{3A1C6607-12D4-4CE8-8740-6E533AE2AB7E}" srcOrd="2" destOrd="0" parTransId="{57F6B526-E9E2-4F2E-AF7B-6EE111048869}" sibTransId="{CB449552-CA7A-48DF-966B-1252FCEDBCD6}"/>
    <dgm:cxn modelId="{853049B1-9688-4440-840F-2B44A1B1D83F}" type="presOf" srcId="{1FA8188C-177F-42EA-8B87-DD47A7278C12}" destId="{35419487-0718-4AA2-BEAD-90DF434DB7B0}" srcOrd="0" destOrd="0" presId="urn:microsoft.com/office/officeart/2005/8/layout/process1"/>
    <dgm:cxn modelId="{356746F2-70BA-4AD6-B3AD-D688B2DAFB7C}" type="presOf" srcId="{027E207F-507F-4D90-9DDA-CFE7AB211621}" destId="{F853F96D-1192-47DF-84DA-B59E687BF523}" srcOrd="0" destOrd="0" presId="urn:microsoft.com/office/officeart/2005/8/layout/process1"/>
    <dgm:cxn modelId="{6CAA41FF-40EF-4C8F-B325-933A2D4131DB}" type="presOf" srcId="{F1A8614C-00EA-4D39-A6E3-9065E666F630}" destId="{78A600CF-7892-4AF5-8BFC-B3C54EBF7DAE}" srcOrd="0" destOrd="0" presId="urn:microsoft.com/office/officeart/2005/8/layout/process1"/>
    <dgm:cxn modelId="{E3121D12-D871-4359-B515-25345CDC3E3A}" type="presOf" srcId="{A3FB22FB-542E-46EB-8F37-8E49DA857388}" destId="{C63016DF-7FB9-45E4-A5D0-03EB3C0ECAEA}" srcOrd="0" destOrd="0" presId="urn:microsoft.com/office/officeart/2005/8/layout/process1"/>
    <dgm:cxn modelId="{70F3DDB3-3905-4773-AE24-B12ABBC02697}" srcId="{F1A8614C-00EA-4D39-A6E3-9065E666F630}" destId="{24C22409-2B1E-4137-8A33-2B04FDE9BC37}" srcOrd="1" destOrd="0" parTransId="{85B3B10F-C69B-4588-B56A-135C6659C321}" sibTransId="{027E207F-507F-4D90-9DDA-CFE7AB211621}"/>
    <dgm:cxn modelId="{1FD9C2AA-0445-47E2-98A0-FCB899859312}" type="presOf" srcId="{1FA8188C-177F-42EA-8B87-DD47A7278C12}" destId="{9D23BA95-D778-4516-9159-E7356C8A7313}" srcOrd="1" destOrd="0" presId="urn:microsoft.com/office/officeart/2005/8/layout/process1"/>
    <dgm:cxn modelId="{BE5A5AA9-1B3A-483F-AB01-4505E9487AED}" type="presOf" srcId="{027E207F-507F-4D90-9DDA-CFE7AB211621}" destId="{F2D2EDB6-921E-4FF3-B67E-DC3D945568FE}" srcOrd="1" destOrd="0" presId="urn:microsoft.com/office/officeart/2005/8/layout/process1"/>
    <dgm:cxn modelId="{34958FCE-6E61-44B8-8BC7-B01C835F3302}" type="presParOf" srcId="{78A600CF-7892-4AF5-8BFC-B3C54EBF7DAE}" destId="{C63016DF-7FB9-45E4-A5D0-03EB3C0ECAEA}" srcOrd="0" destOrd="0" presId="urn:microsoft.com/office/officeart/2005/8/layout/process1"/>
    <dgm:cxn modelId="{A4966255-1226-44F8-90A5-8C730020CC04}" type="presParOf" srcId="{78A600CF-7892-4AF5-8BFC-B3C54EBF7DAE}" destId="{35419487-0718-4AA2-BEAD-90DF434DB7B0}" srcOrd="1" destOrd="0" presId="urn:microsoft.com/office/officeart/2005/8/layout/process1"/>
    <dgm:cxn modelId="{D60E92E0-E769-4E13-A72F-49F2811A0413}" type="presParOf" srcId="{35419487-0718-4AA2-BEAD-90DF434DB7B0}" destId="{9D23BA95-D778-4516-9159-E7356C8A7313}" srcOrd="0" destOrd="0" presId="urn:microsoft.com/office/officeart/2005/8/layout/process1"/>
    <dgm:cxn modelId="{52E95C11-5553-464F-8C3D-0EDA041868F5}" type="presParOf" srcId="{78A600CF-7892-4AF5-8BFC-B3C54EBF7DAE}" destId="{D4FE2F2F-C326-497A-8292-6A3CA17C19FE}" srcOrd="2" destOrd="0" presId="urn:microsoft.com/office/officeart/2005/8/layout/process1"/>
    <dgm:cxn modelId="{3F9F764E-0652-4A5A-9BCE-EC8BBBAE22D4}" type="presParOf" srcId="{78A600CF-7892-4AF5-8BFC-B3C54EBF7DAE}" destId="{F853F96D-1192-47DF-84DA-B59E687BF523}" srcOrd="3" destOrd="0" presId="urn:microsoft.com/office/officeart/2005/8/layout/process1"/>
    <dgm:cxn modelId="{943C502C-A35E-4764-81CD-55ADDC95D6C6}" type="presParOf" srcId="{F853F96D-1192-47DF-84DA-B59E687BF523}" destId="{F2D2EDB6-921E-4FF3-B67E-DC3D945568FE}" srcOrd="0" destOrd="0" presId="urn:microsoft.com/office/officeart/2005/8/layout/process1"/>
    <dgm:cxn modelId="{DDEE9C52-B548-46C6-8A23-BE3C8ABD5AFF}" type="presParOf" srcId="{78A600CF-7892-4AF5-8BFC-B3C54EBF7DAE}" destId="{C7145FE5-5741-42C3-B53F-2399F218AC36}"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016DF-7FB9-45E4-A5D0-03EB3C0ECAEA}">
      <dsp:nvSpPr>
        <dsp:cNvPr id="0" name=""/>
        <dsp:cNvSpPr/>
      </dsp:nvSpPr>
      <dsp:spPr>
        <a:xfrm>
          <a:off x="30439" y="847520"/>
          <a:ext cx="3217622" cy="1393678"/>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ysClr val="window" lastClr="FFFFFF"/>
              </a:solidFill>
              <a:latin typeface="Calibri" panose="020F0502020204030204" pitchFamily="34" charset="0"/>
              <a:ea typeface="+mn-ea"/>
              <a:cs typeface="Calibri" panose="020F0502020204030204" pitchFamily="34" charset="0"/>
            </a:rPr>
            <a:t>2016 </a:t>
          </a:r>
        </a:p>
        <a:p>
          <a:pPr lvl="0" algn="ctr" defTabSz="622300">
            <a:lnSpc>
              <a:spcPct val="90000"/>
            </a:lnSpc>
            <a:spcBef>
              <a:spcPct val="0"/>
            </a:spcBef>
            <a:spcAft>
              <a:spcPct val="35000"/>
            </a:spcAft>
          </a:pPr>
          <a:r>
            <a:rPr lang="en-US" sz="1400" b="0" i="0" kern="1200" dirty="0" smtClean="0">
              <a:solidFill>
                <a:sysClr val="window" lastClr="FFFFFF"/>
              </a:solidFill>
              <a:latin typeface="Calibri" panose="020F0502020204030204" pitchFamily="34" charset="0"/>
              <a:ea typeface="+mn-ea"/>
              <a:cs typeface="Calibri" panose="020F0502020204030204" pitchFamily="34" charset="0"/>
            </a:rPr>
            <a:t>Introduction of the SMCR for banks, building societies, large investment firms and other significant </a:t>
          </a:r>
          <a:r>
            <a:rPr lang="en-US" sz="1400" b="0" i="0" kern="1200" dirty="0" err="1" smtClean="0">
              <a:solidFill>
                <a:sysClr val="window" lastClr="FFFFFF"/>
              </a:solidFill>
              <a:latin typeface="Calibri" panose="020F0502020204030204" pitchFamily="34" charset="0"/>
              <a:ea typeface="+mn-ea"/>
              <a:cs typeface="Calibri" panose="020F0502020204030204" pitchFamily="34" charset="0"/>
            </a:rPr>
            <a:t>organisations</a:t>
          </a:r>
          <a:endParaRPr lang="en-GB" sz="1400" kern="1200" dirty="0">
            <a:solidFill>
              <a:sysClr val="window" lastClr="FFFFFF"/>
            </a:solidFill>
            <a:latin typeface="Calibri" panose="020F0502020204030204" pitchFamily="34" charset="0"/>
            <a:ea typeface="+mn-ea"/>
            <a:cs typeface="Calibri" panose="020F0502020204030204" pitchFamily="34" charset="0"/>
          </a:endParaRPr>
        </a:p>
      </dsp:txBody>
      <dsp:txXfrm>
        <a:off x="71258" y="888339"/>
        <a:ext cx="3135984" cy="1312040"/>
      </dsp:txXfrm>
    </dsp:sp>
    <dsp:sp modelId="{35419487-0718-4AA2-BEAD-90DF434DB7B0}">
      <dsp:nvSpPr>
        <dsp:cNvPr id="0" name=""/>
        <dsp:cNvSpPr/>
      </dsp:nvSpPr>
      <dsp:spPr>
        <a:xfrm>
          <a:off x="3463487" y="1242618"/>
          <a:ext cx="433050" cy="575491"/>
        </a:xfrm>
        <a:prstGeom prst="rightArrow">
          <a:avLst>
            <a:gd name="adj1" fmla="val 60000"/>
            <a:gd name="adj2" fmla="val 50000"/>
          </a:avLst>
        </a:prstGeom>
        <a:solidFill>
          <a:srgbClr val="A53010">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solidFill>
              <a:sysClr val="window" lastClr="FFFFFF"/>
            </a:solidFill>
            <a:latin typeface="Century Gothic"/>
            <a:ea typeface="+mn-ea"/>
            <a:cs typeface="+mn-cs"/>
          </a:endParaRPr>
        </a:p>
      </dsp:txBody>
      <dsp:txXfrm>
        <a:off x="3463487" y="1357716"/>
        <a:ext cx="303135" cy="345295"/>
      </dsp:txXfrm>
    </dsp:sp>
    <dsp:sp modelId="{D4FE2F2F-C326-497A-8292-6A3CA17C19FE}">
      <dsp:nvSpPr>
        <dsp:cNvPr id="0" name=""/>
        <dsp:cNvSpPr/>
      </dsp:nvSpPr>
      <dsp:spPr>
        <a:xfrm>
          <a:off x="4065139" y="847520"/>
          <a:ext cx="2320529" cy="1393678"/>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i="0" kern="1200" dirty="0" smtClean="0">
              <a:solidFill>
                <a:sysClr val="window" lastClr="FFFFFF"/>
              </a:solidFill>
              <a:latin typeface="Calibri" panose="020F0502020204030204" pitchFamily="34" charset="0"/>
              <a:ea typeface="+mn-ea"/>
              <a:cs typeface="Calibri" panose="020F0502020204030204" pitchFamily="34" charset="0"/>
            </a:rPr>
            <a:t>2018</a:t>
          </a:r>
        </a:p>
        <a:p>
          <a:pPr lvl="0" algn="ctr" defTabSz="622300">
            <a:lnSpc>
              <a:spcPct val="90000"/>
            </a:lnSpc>
            <a:spcBef>
              <a:spcPct val="0"/>
            </a:spcBef>
            <a:spcAft>
              <a:spcPct val="35000"/>
            </a:spcAft>
          </a:pPr>
          <a:r>
            <a:rPr lang="en-US" sz="1400" b="0" i="0" kern="1200" dirty="0" smtClean="0">
              <a:solidFill>
                <a:sysClr val="window" lastClr="FFFFFF"/>
              </a:solidFill>
              <a:latin typeface="Calibri" panose="020F0502020204030204" pitchFamily="34" charset="0"/>
              <a:ea typeface="+mn-ea"/>
              <a:cs typeface="Calibri" panose="020F0502020204030204" pitchFamily="34" charset="0"/>
            </a:rPr>
            <a:t>Introduction of the SMCR for Insurance Companies</a:t>
          </a:r>
          <a:endParaRPr lang="en-GB" sz="1400" b="0" i="0" kern="1200" dirty="0">
            <a:solidFill>
              <a:sysClr val="window" lastClr="FFFFFF"/>
            </a:solidFill>
            <a:latin typeface="Calibri" panose="020F0502020204030204" pitchFamily="34" charset="0"/>
            <a:ea typeface="+mn-ea"/>
            <a:cs typeface="Calibri" panose="020F0502020204030204" pitchFamily="34" charset="0"/>
          </a:endParaRPr>
        </a:p>
      </dsp:txBody>
      <dsp:txXfrm>
        <a:off x="4105958" y="888339"/>
        <a:ext cx="2238891" cy="1312040"/>
      </dsp:txXfrm>
    </dsp:sp>
    <dsp:sp modelId="{F853F96D-1192-47DF-84DA-B59E687BF523}">
      <dsp:nvSpPr>
        <dsp:cNvPr id="0" name=""/>
        <dsp:cNvSpPr/>
      </dsp:nvSpPr>
      <dsp:spPr>
        <a:xfrm>
          <a:off x="6596038" y="1256614"/>
          <a:ext cx="445984" cy="575491"/>
        </a:xfrm>
        <a:prstGeom prst="rightArrow">
          <a:avLst>
            <a:gd name="adj1" fmla="val 60000"/>
            <a:gd name="adj2" fmla="val 50000"/>
          </a:avLst>
        </a:prstGeom>
        <a:solidFill>
          <a:srgbClr val="A53010">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en-GB" sz="2400" kern="1200">
            <a:solidFill>
              <a:sysClr val="window" lastClr="FFFFFF"/>
            </a:solidFill>
            <a:latin typeface="Century Gothic"/>
            <a:ea typeface="+mn-ea"/>
            <a:cs typeface="+mn-cs"/>
          </a:endParaRPr>
        </a:p>
      </dsp:txBody>
      <dsp:txXfrm>
        <a:off x="6596038" y="1371712"/>
        <a:ext cx="312189" cy="345295"/>
      </dsp:txXfrm>
    </dsp:sp>
    <dsp:sp modelId="{C7145FE5-5741-42C3-B53F-2399F218AC36}">
      <dsp:nvSpPr>
        <dsp:cNvPr id="0" name=""/>
        <dsp:cNvSpPr/>
      </dsp:nvSpPr>
      <dsp:spPr>
        <a:xfrm>
          <a:off x="7227148" y="847520"/>
          <a:ext cx="2320529" cy="1393678"/>
        </a:xfrm>
        <a:prstGeom prst="roundRect">
          <a:avLst>
            <a:gd name="adj" fmla="val 10000"/>
          </a:avLst>
        </a:prstGeom>
        <a:solidFill>
          <a:srgbClr val="A53010">
            <a:hueOff val="0"/>
            <a:satOff val="0"/>
            <a:lumOff val="0"/>
            <a:alphaOff val="0"/>
          </a:srgbClr>
        </a:solidFill>
        <a:ln w="15875" cap="rnd"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0" i="0" kern="1200" dirty="0" smtClean="0">
              <a:solidFill>
                <a:sysClr val="window" lastClr="FFFFFF"/>
              </a:solidFill>
              <a:latin typeface="Calibri" panose="020F0502020204030204" pitchFamily="34" charset="0"/>
              <a:ea typeface="+mn-ea"/>
              <a:cs typeface="Calibri" panose="020F0502020204030204" pitchFamily="34" charset="0"/>
            </a:rPr>
            <a:t>9th December 2019</a:t>
          </a:r>
        </a:p>
        <a:p>
          <a:pPr lvl="0" algn="ctr" defTabSz="622300">
            <a:lnSpc>
              <a:spcPct val="90000"/>
            </a:lnSpc>
            <a:spcBef>
              <a:spcPct val="0"/>
            </a:spcBef>
            <a:spcAft>
              <a:spcPct val="35000"/>
            </a:spcAft>
          </a:pPr>
          <a:r>
            <a:rPr lang="en-US" sz="1400" b="0" i="0" kern="1200" dirty="0" smtClean="0">
              <a:solidFill>
                <a:sysClr val="window" lastClr="FFFFFF"/>
              </a:solidFill>
              <a:latin typeface="Calibri" panose="020F0502020204030204" pitchFamily="34" charset="0"/>
              <a:ea typeface="+mn-ea"/>
              <a:cs typeface="Calibri" panose="020F0502020204030204" pitchFamily="34" charset="0"/>
            </a:rPr>
            <a:t> Introduction of the SMCR for all other FCA regulated firms.</a:t>
          </a:r>
          <a:endParaRPr lang="en-GB" sz="1400" b="0" i="0" kern="1200" dirty="0">
            <a:solidFill>
              <a:sysClr val="window" lastClr="FFFFFF"/>
            </a:solidFill>
            <a:latin typeface="Calibri" panose="020F0502020204030204" pitchFamily="34" charset="0"/>
            <a:ea typeface="+mn-ea"/>
            <a:cs typeface="Calibri" panose="020F0502020204030204" pitchFamily="34" charset="0"/>
          </a:endParaRPr>
        </a:p>
      </dsp:txBody>
      <dsp:txXfrm>
        <a:off x="7267967" y="888339"/>
        <a:ext cx="2238891" cy="13120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374F2F-D53B-4D25-A4EC-921CADB4C072}" type="datetimeFigureOut">
              <a:rPr lang="en-GB" smtClean="0"/>
              <a:t>22/11/2019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152E16-1DFA-48F6-BCDE-823C8890E139}" type="slidenum">
              <a:rPr lang="en-GB" smtClean="0"/>
              <a:t>‹#›</a:t>
            </a:fld>
            <a:endParaRPr lang="en-GB"/>
          </a:p>
        </p:txBody>
      </p:sp>
    </p:spTree>
    <p:extLst>
      <p:ext uri="{BB962C8B-B14F-4D97-AF65-F5344CB8AC3E}">
        <p14:creationId xmlns:p14="http://schemas.microsoft.com/office/powerpoint/2010/main" val="142733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152E16-1DFA-48F6-BCDE-823C8890E139}" type="slidenum">
              <a:rPr lang="en-GB" smtClean="0"/>
              <a:t>8</a:t>
            </a:fld>
            <a:endParaRPr lang="en-GB"/>
          </a:p>
        </p:txBody>
      </p:sp>
    </p:spTree>
    <p:extLst>
      <p:ext uri="{BB962C8B-B14F-4D97-AF65-F5344CB8AC3E}">
        <p14:creationId xmlns:p14="http://schemas.microsoft.com/office/powerpoint/2010/main" val="42549083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2.xml"/><Relationship Id="rId1" Type="http://schemas.openxmlformats.org/officeDocument/2006/relationships/tags" Target="../tags/tag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1" y="152400"/>
            <a:ext cx="10612664" cy="1295400"/>
          </a:xfrm>
        </p:spPr>
        <p:txBody>
          <a:bodyPr/>
          <a:lstStyle/>
          <a:p>
            <a:r>
              <a:rPr lang="en-US" smtClean="0"/>
              <a:t>Click to edit Master title style</a:t>
            </a:r>
            <a:endParaRPr/>
          </a:p>
        </p:txBody>
      </p:sp>
      <p:sp>
        <p:nvSpPr>
          <p:cNvPr id="3" name="Content Placeholder 2"/>
          <p:cNvSpPr>
            <a:spLocks noGrp="1"/>
          </p:cNvSpPr>
          <p:nvPr>
            <p:ph idx="1"/>
          </p:nvPr>
        </p:nvSpPr>
        <p:spPr>
          <a:xfrm>
            <a:off x="1219201" y="1593486"/>
            <a:ext cx="9784595" cy="3815728"/>
          </a:xfrm>
        </p:spPr>
        <p:txBody>
          <a:bodyPr>
            <a:normAutofit/>
          </a:bodyPr>
          <a:lstStyle>
            <a:lvl1pPr>
              <a:defRPr sz="2400">
                <a:latin typeface="Lato Light" panose="020F0302020204030203" pitchFamily="34" charset="0"/>
                <a:cs typeface="Arial" panose="020B0604020202020204" pitchFamily="34" charset="0"/>
              </a:defRPr>
            </a:lvl1pPr>
            <a:lvl2pPr>
              <a:defRPr sz="2400">
                <a:latin typeface="Lato Light" panose="020F0302020204030203" pitchFamily="34" charset="0"/>
                <a:cs typeface="Arial" panose="020B0604020202020204" pitchFamily="34" charset="0"/>
              </a:defRPr>
            </a:lvl2pPr>
            <a:lvl3pPr>
              <a:defRPr sz="2400">
                <a:latin typeface="Lato Light" panose="020F0302020204030203" pitchFamily="34" charset="0"/>
                <a:cs typeface="Arial" panose="020B0604020202020204" pitchFamily="34" charset="0"/>
              </a:defRPr>
            </a:lvl3pPr>
            <a:lvl4pPr>
              <a:defRPr sz="2400">
                <a:latin typeface="Lato Light" panose="020F0302020204030203" pitchFamily="34" charset="0"/>
                <a:cs typeface="Arial" panose="020B0604020202020204" pitchFamily="34" charset="0"/>
              </a:defRPr>
            </a:lvl4pPr>
            <a:lvl5pPr>
              <a:defRPr sz="2400">
                <a:latin typeface="Lato Light" panose="020F0302020204030203" pitchFamily="34" charset="0"/>
                <a:cs typeface="Arial" panose="020B0604020202020204" pitchFamily="34" charset="0"/>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grpSp>
        <p:nvGrpSpPr>
          <p:cNvPr id="13" name="bottom graphic"/>
          <p:cNvGrpSpPr/>
          <p:nvPr/>
        </p:nvGrpSpPr>
        <p:grpSpPr>
          <a:xfrm>
            <a:off x="1" y="5409213"/>
            <a:ext cx="12192000" cy="1514038"/>
            <a:chOff x="0" y="4056912"/>
            <a:chExt cx="9144000" cy="1135529"/>
          </a:xfrm>
        </p:grpSpPr>
        <p:sp>
          <p:nvSpPr>
            <p:cNvPr id="17" name="Freeform 16"/>
            <p:cNvSpPr/>
            <p:nvPr/>
          </p:nvSpPr>
          <p:spPr bwMode="ltGray">
            <a:xfrm rot="5400000">
              <a:off x="4119794" y="168234"/>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fontAlgn="auto">
                <a:spcBef>
                  <a:spcPts val="0"/>
                </a:spcBef>
                <a:spcAft>
                  <a:spcPts val="0"/>
                </a:spcAft>
              </a:pPr>
              <a:endParaRPr sz="2400">
                <a:solidFill>
                  <a:prstClr val="white"/>
                </a:solidFill>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fontAlgn="auto">
                <a:spcBef>
                  <a:spcPts val="0"/>
                </a:spcBef>
                <a:spcAft>
                  <a:spcPts val="0"/>
                </a:spcAft>
              </a:pPr>
              <a:endParaRPr sz="2400">
                <a:solidFill>
                  <a:prstClr val="white"/>
                </a:solidFill>
              </a:endParaRPr>
            </a:p>
          </p:txBody>
        </p:sp>
      </p:gr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0467" y="6041323"/>
            <a:ext cx="2151398" cy="669635"/>
          </a:xfrm>
          <a:prstGeom prst="rect">
            <a:avLst/>
          </a:prstGeom>
        </p:spPr>
      </p:pic>
      <p:grpSp>
        <p:nvGrpSpPr>
          <p:cNvPr id="8" name="squares"/>
          <p:cNvGrpSpPr/>
          <p:nvPr/>
        </p:nvGrpSpPr>
        <p:grpSpPr>
          <a:xfrm>
            <a:off x="-26274" y="816894"/>
            <a:ext cx="1245476" cy="617890"/>
            <a:chOff x="0" y="2343311"/>
            <a:chExt cx="1217066" cy="603796"/>
          </a:xfrm>
        </p:grpSpPr>
        <p:sp>
          <p:nvSpPr>
            <p:cNvPr id="9" name="Rounded Rectangle 8"/>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10" name="Rounded Rectangle 9"/>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11" name="Round Same Side Corner Rectangle 10"/>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grpSp>
    </p:spTree>
    <p:extLst>
      <p:ext uri="{BB962C8B-B14F-4D97-AF65-F5344CB8AC3E}">
        <p14:creationId xmlns:p14="http://schemas.microsoft.com/office/powerpoint/2010/main" val="3826459833"/>
      </p:ext>
    </p:extLst>
  </p:cSld>
  <p:clrMapOvr>
    <a:masterClrMapping/>
  </p:clrMapOvr>
  <p:transition spd="slow">
    <p:pu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1" y="152400"/>
            <a:ext cx="10612664" cy="1295400"/>
          </a:xfrm>
        </p:spPr>
        <p:txBody>
          <a:bodyPr/>
          <a:lstStyle/>
          <a:p>
            <a:r>
              <a:rPr lang="en-US" smtClean="0"/>
              <a:t>Click to edit Master title style</a:t>
            </a:r>
            <a:endParaRPr/>
          </a:p>
        </p:txBody>
      </p:sp>
      <p:sp>
        <p:nvSpPr>
          <p:cNvPr id="3" name="Content Placeholder 2"/>
          <p:cNvSpPr>
            <a:spLocks noGrp="1"/>
          </p:cNvSpPr>
          <p:nvPr>
            <p:ph idx="1"/>
          </p:nvPr>
        </p:nvSpPr>
        <p:spPr>
          <a:xfrm>
            <a:off x="1219201" y="1593486"/>
            <a:ext cx="10612663" cy="3815728"/>
          </a:xfrm>
          <a:ln>
            <a:noFill/>
          </a:ln>
        </p:spPr>
        <p:txBody>
          <a:bodyPr>
            <a:normAutofit/>
          </a:bodyPr>
          <a:lstStyle>
            <a:lvl1pPr>
              <a:defRPr sz="2400">
                <a:latin typeface="Lato Light" panose="020F0302020204030203" pitchFamily="34" charset="0"/>
                <a:cs typeface="Arial" panose="020B0604020202020204" pitchFamily="34" charset="0"/>
              </a:defRPr>
            </a:lvl1pPr>
            <a:lvl2pPr>
              <a:defRPr sz="2400">
                <a:latin typeface="Lato Light" panose="020F0302020204030203" pitchFamily="34" charset="0"/>
                <a:cs typeface="Arial" panose="020B0604020202020204" pitchFamily="34" charset="0"/>
              </a:defRPr>
            </a:lvl2pPr>
            <a:lvl3pPr>
              <a:defRPr sz="2400">
                <a:latin typeface="Lato Light" panose="020F0302020204030203" pitchFamily="34" charset="0"/>
                <a:cs typeface="Arial" panose="020B0604020202020204" pitchFamily="34" charset="0"/>
              </a:defRPr>
            </a:lvl3pPr>
            <a:lvl4pPr>
              <a:defRPr sz="2400">
                <a:latin typeface="Lato Light" panose="020F0302020204030203" pitchFamily="34" charset="0"/>
                <a:cs typeface="Arial" panose="020B0604020202020204" pitchFamily="34" charset="0"/>
              </a:defRPr>
            </a:lvl4pPr>
            <a:lvl5pPr>
              <a:defRPr sz="2400">
                <a:latin typeface="Lato Light" panose="020F0302020204030203" pitchFamily="34" charset="0"/>
                <a:cs typeface="Arial" panose="020B0604020202020204" pitchFamily="34" charset="0"/>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grpSp>
        <p:nvGrpSpPr>
          <p:cNvPr id="13" name="bottom graphic"/>
          <p:cNvGrpSpPr/>
          <p:nvPr/>
        </p:nvGrpSpPr>
        <p:grpSpPr>
          <a:xfrm>
            <a:off x="1" y="5409213"/>
            <a:ext cx="12192000" cy="1514038"/>
            <a:chOff x="0" y="4056912"/>
            <a:chExt cx="9144000" cy="1135529"/>
          </a:xfrm>
        </p:grpSpPr>
        <p:sp>
          <p:nvSpPr>
            <p:cNvPr id="17" name="Freeform 16"/>
            <p:cNvSpPr/>
            <p:nvPr/>
          </p:nvSpPr>
          <p:spPr bwMode="ltGray">
            <a:xfrm rot="5400000">
              <a:off x="4119794" y="168234"/>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fontAlgn="auto">
                <a:spcBef>
                  <a:spcPts val="0"/>
                </a:spcBef>
                <a:spcAft>
                  <a:spcPts val="0"/>
                </a:spcAft>
              </a:pPr>
              <a:endParaRPr sz="2400">
                <a:solidFill>
                  <a:prstClr val="white"/>
                </a:solidFill>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fontAlgn="auto">
                <a:spcBef>
                  <a:spcPts val="0"/>
                </a:spcBef>
                <a:spcAft>
                  <a:spcPts val="0"/>
                </a:spcAft>
              </a:pPr>
              <a:endParaRPr sz="2400">
                <a:solidFill>
                  <a:prstClr val="white"/>
                </a:solidFill>
              </a:endParaRPr>
            </a:p>
          </p:txBody>
        </p:sp>
      </p:grpSp>
      <p:pic>
        <p:nvPicPr>
          <p:cNvPr id="19" name="Picture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0467" y="6041323"/>
            <a:ext cx="2151398" cy="669635"/>
          </a:xfrm>
          <a:prstGeom prst="rect">
            <a:avLst/>
          </a:prstGeom>
        </p:spPr>
      </p:pic>
      <p:grpSp>
        <p:nvGrpSpPr>
          <p:cNvPr id="8" name="squares"/>
          <p:cNvGrpSpPr/>
          <p:nvPr/>
        </p:nvGrpSpPr>
        <p:grpSpPr>
          <a:xfrm>
            <a:off x="-26274" y="816894"/>
            <a:ext cx="1245476" cy="617890"/>
            <a:chOff x="0" y="2343311"/>
            <a:chExt cx="1217066" cy="603796"/>
          </a:xfrm>
        </p:grpSpPr>
        <p:sp>
          <p:nvSpPr>
            <p:cNvPr id="9" name="Rounded Rectangle 8"/>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10" name="Rounded Rectangle 9"/>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11" name="Round Same Side Corner Rectangle 10"/>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grpSp>
    </p:spTree>
    <p:extLst>
      <p:ext uri="{BB962C8B-B14F-4D97-AF65-F5344CB8AC3E}">
        <p14:creationId xmlns:p14="http://schemas.microsoft.com/office/powerpoint/2010/main" val="1422893944"/>
      </p:ext>
    </p:extLst>
  </p:cSld>
  <p:clrMapOvr>
    <a:masterClrMapping/>
  </p:clrMapOvr>
  <p:transition spd="slow">
    <p:pu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bottom graphic"/>
          <p:cNvGrpSpPr/>
          <p:nvPr/>
        </p:nvGrpSpPr>
        <p:grpSpPr>
          <a:xfrm>
            <a:off x="1" y="5409213"/>
            <a:ext cx="12192000" cy="1514038"/>
            <a:chOff x="0" y="4056912"/>
            <a:chExt cx="9144000" cy="1135529"/>
          </a:xfrm>
        </p:grpSpPr>
        <p:sp>
          <p:nvSpPr>
            <p:cNvPr id="22" name="Freeform 21"/>
            <p:cNvSpPr/>
            <p:nvPr/>
          </p:nvSpPr>
          <p:spPr bwMode="ltGray">
            <a:xfrm rot="5400000">
              <a:off x="4119794" y="168234"/>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23"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grpSp>
      <p:grpSp>
        <p:nvGrpSpPr>
          <p:cNvPr id="7" name="squares"/>
          <p:cNvGrpSpPr/>
          <p:nvPr/>
        </p:nvGrpSpPr>
        <p:grpSpPr>
          <a:xfrm>
            <a:off x="-26275" y="1031745"/>
            <a:ext cx="1622755"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987"/>
              <a:endParaRPr sz="2400">
                <a:solidFill>
                  <a:prstClr val="white"/>
                </a:solidFill>
              </a:endParaRPr>
            </a:p>
          </p:txBody>
        </p:sp>
      </p:grpSp>
      <p:sp>
        <p:nvSpPr>
          <p:cNvPr id="2" name="Title 1"/>
          <p:cNvSpPr>
            <a:spLocks noGrp="1"/>
          </p:cNvSpPr>
          <p:nvPr>
            <p:ph type="title"/>
          </p:nvPr>
        </p:nvSpPr>
        <p:spPr>
          <a:xfrm>
            <a:off x="1802525" y="-160152"/>
            <a:ext cx="10029340" cy="2105367"/>
          </a:xfrm>
        </p:spPr>
        <p:txBody>
          <a:bodyPr anchor="b">
            <a:normAutofit/>
          </a:bodyPr>
          <a:lstStyle>
            <a:lvl1pPr algn="l">
              <a:defRPr sz="5000" b="0" cap="none" baseline="0"/>
            </a:lvl1pPr>
          </a:lstStyle>
          <a:p>
            <a:r>
              <a:rPr lang="en-US" smtClean="0"/>
              <a:t>Click to edit Master title style</a:t>
            </a:r>
            <a:endParaRPr dirty="0"/>
          </a:p>
        </p:txBody>
      </p:sp>
      <p:sp>
        <p:nvSpPr>
          <p:cNvPr id="3" name="Text Placeholder 2"/>
          <p:cNvSpPr>
            <a:spLocks noGrp="1"/>
          </p:cNvSpPr>
          <p:nvPr>
            <p:ph type="body" idx="1"/>
          </p:nvPr>
        </p:nvSpPr>
        <p:spPr>
          <a:xfrm>
            <a:off x="1802526" y="2114608"/>
            <a:ext cx="9144000" cy="933297"/>
          </a:xfrm>
        </p:spPr>
        <p:txBody>
          <a:bodyPr anchor="t">
            <a:noAutofit/>
          </a:bodyPr>
          <a:lstStyle>
            <a:lvl1pPr marL="0" indent="0">
              <a:buNone/>
              <a:defRPr sz="2800">
                <a:solidFill>
                  <a:schemeClr val="accent1">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smtClean="0"/>
              <a:t>Edit Master text styles</a:t>
            </a: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0467" y="6041323"/>
            <a:ext cx="2151398" cy="669635"/>
          </a:xfrm>
          <a:prstGeom prst="rect">
            <a:avLst/>
          </a:prstGeom>
        </p:spPr>
      </p:pic>
    </p:spTree>
    <p:extLst>
      <p:ext uri="{BB962C8B-B14F-4D97-AF65-F5344CB8AC3E}">
        <p14:creationId xmlns:p14="http://schemas.microsoft.com/office/powerpoint/2010/main" val="1903616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No footer">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812051" y="1697323"/>
            <a:ext cx="10502526" cy="3967412"/>
          </a:xfrm>
          <a:prstGeom prst="round2DiagRect">
            <a:avLst>
              <a:gd name="adj1" fmla="val 0"/>
              <a:gd name="adj2" fmla="val 28332"/>
            </a:avLst>
          </a:prstGeom>
          <a:solidFill>
            <a:srgbClr val="5B6693">
              <a:alpha val="50000"/>
            </a:srgbClr>
          </a:solidFill>
          <a:ln w="9525">
            <a:solidFill>
              <a:schemeClr val="bg1"/>
            </a:solid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a:effectLst/>
                <a:latin typeface="Lato"/>
                <a:ea typeface="Calibri"/>
                <a:cs typeface="Times New Roman"/>
              </a:rPr>
              <a:t> </a:t>
            </a:r>
          </a:p>
        </p:txBody>
      </p:sp>
      <p:sp>
        <p:nvSpPr>
          <p:cNvPr id="5" name="Text Placeholder 4"/>
          <p:cNvSpPr>
            <a:spLocks noGrp="1"/>
          </p:cNvSpPr>
          <p:nvPr>
            <p:ph type="body" sz="quarter" idx="19"/>
          </p:nvPr>
        </p:nvSpPr>
        <p:spPr>
          <a:xfrm>
            <a:off x="2816866" y="842818"/>
            <a:ext cx="8497711" cy="431923"/>
          </a:xfrm>
        </p:spPr>
        <p:txBody>
          <a:bodyPr/>
          <a:lstStyle>
            <a:lvl1pPr marL="0" indent="0">
              <a:buNone/>
              <a:defRPr sz="3200" b="1">
                <a:solidFill>
                  <a:srgbClr val="00205B"/>
                </a:solidFill>
                <a:latin typeface="Lato" pitchFamily="34" charset="0"/>
              </a:defRPr>
            </a:lvl1pPr>
            <a:lvl2pPr>
              <a:defRPr sz="2100" b="1">
                <a:solidFill>
                  <a:srgbClr val="00205B"/>
                </a:solidFill>
                <a:latin typeface="Lato" pitchFamily="34" charset="0"/>
              </a:defRPr>
            </a:lvl2pPr>
            <a:lvl3pPr>
              <a:defRPr sz="2100" b="1">
                <a:solidFill>
                  <a:srgbClr val="00205B"/>
                </a:solidFill>
                <a:latin typeface="Lato" pitchFamily="34" charset="0"/>
              </a:defRPr>
            </a:lvl3pPr>
            <a:lvl4pPr>
              <a:defRPr sz="2100" b="1">
                <a:solidFill>
                  <a:srgbClr val="00205B"/>
                </a:solidFill>
                <a:latin typeface="Lato" pitchFamily="34" charset="0"/>
              </a:defRPr>
            </a:lvl4pPr>
            <a:lvl5pPr>
              <a:defRPr sz="2100" b="1">
                <a:solidFill>
                  <a:srgbClr val="00205B"/>
                </a:solidFill>
                <a:latin typeface="Lato" pitchFamily="34" charset="0"/>
              </a:defRPr>
            </a:lvl5pPr>
          </a:lstStyle>
          <a:p>
            <a:pPr lvl="0"/>
            <a:r>
              <a:rPr lang="en-US" dirty="0" smtClean="0"/>
              <a:t>Click to edit Master text styles</a:t>
            </a:r>
            <a:endParaRPr lang="en-GB" dirty="0"/>
          </a:p>
        </p:txBody>
      </p:sp>
      <p:sp>
        <p:nvSpPr>
          <p:cNvPr id="18" name="Content Placeholder 2"/>
          <p:cNvSpPr>
            <a:spLocks noGrp="1"/>
          </p:cNvSpPr>
          <p:nvPr>
            <p:ph idx="1"/>
          </p:nvPr>
        </p:nvSpPr>
        <p:spPr>
          <a:xfrm>
            <a:off x="1296653" y="1981871"/>
            <a:ext cx="9729081" cy="3120347"/>
          </a:xfrm>
        </p:spPr>
        <p:txBody>
          <a:bodyPr/>
          <a:lstStyle>
            <a:lvl1pPr marL="0" indent="0">
              <a:buFontTx/>
              <a:buNone/>
              <a:defRPr sz="1600">
                <a:solidFill>
                  <a:srgbClr val="00205B"/>
                </a:solidFill>
                <a:latin typeface="Lato" pitchFamily="34" charset="0"/>
                <a:cs typeface="Arial" pitchFamily="34" charset="0"/>
              </a:defRPr>
            </a:lvl1pPr>
            <a:lvl2pPr marL="208613" indent="-208613">
              <a:buClr>
                <a:srgbClr val="C00000"/>
              </a:buClr>
              <a:buFont typeface="Wingdings" pitchFamily="2" charset="2"/>
              <a:buChar char="§"/>
              <a:defRPr sz="1600">
                <a:solidFill>
                  <a:srgbClr val="00205B"/>
                </a:solidFill>
                <a:latin typeface="Lato" pitchFamily="34" charset="0"/>
                <a:cs typeface="Arial" pitchFamily="34" charset="0"/>
              </a:defRPr>
            </a:lvl2pPr>
            <a:lvl3pPr marL="417225" indent="-208613">
              <a:buClr>
                <a:srgbClr val="C00000"/>
              </a:buClr>
              <a:buFont typeface="Wingdings" pitchFamily="2" charset="2"/>
              <a:buChar char="§"/>
              <a:defRPr sz="1600">
                <a:solidFill>
                  <a:srgbClr val="00205B"/>
                </a:solidFill>
                <a:latin typeface="Lato" pitchFamily="34" charset="0"/>
                <a:cs typeface="Arial" pitchFamily="34" charset="0"/>
              </a:defRPr>
            </a:lvl3pPr>
            <a:lvl4pPr marL="625838" indent="-208613">
              <a:buClr>
                <a:srgbClr val="C00000"/>
              </a:buClr>
              <a:buFont typeface="Wingdings" pitchFamily="2" charset="2"/>
              <a:buChar char="§"/>
              <a:defRPr sz="1600">
                <a:solidFill>
                  <a:srgbClr val="00205B"/>
                </a:solidFill>
                <a:latin typeface="Lato" pitchFamily="34" charset="0"/>
                <a:cs typeface="Arial" pitchFamily="34" charset="0"/>
              </a:defRPr>
            </a:lvl4pPr>
            <a:lvl5pPr marL="849352" indent="-223514">
              <a:buClr>
                <a:srgbClr val="C00000"/>
              </a:buClr>
              <a:buFont typeface="Wingdings" pitchFamily="2" charset="2"/>
              <a:buChar char="§"/>
              <a:defRPr sz="1600">
                <a:solidFill>
                  <a:srgbClr val="00205B"/>
                </a:solidFill>
                <a:latin typeface="Lato"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1" name="Picture 5" descr="I:\iComply\Final Logos\i-comply Final Logos Final Logos CS5\i-comply-master-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812052" y="558271"/>
            <a:ext cx="1808860" cy="100101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66002" y="5949280"/>
            <a:ext cx="12454394" cy="404664"/>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custDataLst>
      <p:tags r:id="rId1"/>
    </p:custDataLst>
    <p:extLst>
      <p:ext uri="{BB962C8B-B14F-4D97-AF65-F5344CB8AC3E}">
        <p14:creationId xmlns:p14="http://schemas.microsoft.com/office/powerpoint/2010/main" val="106420672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No footer">
    <p:spTree>
      <p:nvGrpSpPr>
        <p:cNvPr id="1" name=""/>
        <p:cNvGrpSpPr/>
        <p:nvPr/>
      </p:nvGrpSpPr>
      <p:grpSpPr>
        <a:xfrm>
          <a:off x="0" y="0"/>
          <a:ext cx="0" cy="0"/>
          <a:chOff x="0" y="0"/>
          <a:chExt cx="0" cy="0"/>
        </a:xfrm>
      </p:grpSpPr>
      <p:sp>
        <p:nvSpPr>
          <p:cNvPr id="5" name="Text Placeholder 4"/>
          <p:cNvSpPr>
            <a:spLocks noGrp="1"/>
          </p:cNvSpPr>
          <p:nvPr>
            <p:ph type="body" sz="quarter" idx="19"/>
          </p:nvPr>
        </p:nvSpPr>
        <p:spPr>
          <a:xfrm>
            <a:off x="2816866" y="842818"/>
            <a:ext cx="8497711" cy="431923"/>
          </a:xfrm>
        </p:spPr>
        <p:txBody>
          <a:bodyPr/>
          <a:lstStyle>
            <a:lvl1pPr marL="0" indent="0">
              <a:buNone/>
              <a:defRPr sz="3200" b="1">
                <a:solidFill>
                  <a:srgbClr val="00205B"/>
                </a:solidFill>
                <a:latin typeface="Lato" pitchFamily="34" charset="0"/>
              </a:defRPr>
            </a:lvl1pPr>
            <a:lvl2pPr>
              <a:defRPr sz="2100" b="1">
                <a:solidFill>
                  <a:srgbClr val="00205B"/>
                </a:solidFill>
                <a:latin typeface="Lato" pitchFamily="34" charset="0"/>
              </a:defRPr>
            </a:lvl2pPr>
            <a:lvl3pPr>
              <a:defRPr sz="2100" b="1">
                <a:solidFill>
                  <a:srgbClr val="00205B"/>
                </a:solidFill>
                <a:latin typeface="Lato" pitchFamily="34" charset="0"/>
              </a:defRPr>
            </a:lvl3pPr>
            <a:lvl4pPr>
              <a:defRPr sz="2100" b="1">
                <a:solidFill>
                  <a:srgbClr val="00205B"/>
                </a:solidFill>
                <a:latin typeface="Lato" pitchFamily="34" charset="0"/>
              </a:defRPr>
            </a:lvl4pPr>
            <a:lvl5pPr>
              <a:defRPr sz="2100" b="1">
                <a:solidFill>
                  <a:srgbClr val="00205B"/>
                </a:solidFill>
                <a:latin typeface="Lato" pitchFamily="34" charset="0"/>
              </a:defRPr>
            </a:lvl5pPr>
          </a:lstStyle>
          <a:p>
            <a:pPr lvl="0"/>
            <a:r>
              <a:rPr lang="en-US" dirty="0" smtClean="0"/>
              <a:t>Click to edit Master text styles</a:t>
            </a:r>
            <a:endParaRPr lang="en-GB" dirty="0"/>
          </a:p>
        </p:txBody>
      </p:sp>
      <p:sp>
        <p:nvSpPr>
          <p:cNvPr id="18" name="Content Placeholder 2"/>
          <p:cNvSpPr>
            <a:spLocks noGrp="1"/>
          </p:cNvSpPr>
          <p:nvPr>
            <p:ph idx="1"/>
          </p:nvPr>
        </p:nvSpPr>
        <p:spPr>
          <a:xfrm>
            <a:off x="1296653" y="1981871"/>
            <a:ext cx="9729081" cy="3120347"/>
          </a:xfrm>
        </p:spPr>
        <p:txBody>
          <a:bodyPr/>
          <a:lstStyle>
            <a:lvl1pPr marL="0" indent="0">
              <a:buFontTx/>
              <a:buNone/>
              <a:defRPr sz="1600">
                <a:solidFill>
                  <a:srgbClr val="00205B"/>
                </a:solidFill>
                <a:latin typeface="Lato" pitchFamily="34" charset="0"/>
                <a:cs typeface="Arial" pitchFamily="34" charset="0"/>
              </a:defRPr>
            </a:lvl1pPr>
            <a:lvl2pPr marL="208613" indent="-208613">
              <a:buClr>
                <a:srgbClr val="C00000"/>
              </a:buClr>
              <a:buFont typeface="Wingdings" pitchFamily="2" charset="2"/>
              <a:buChar char="§"/>
              <a:defRPr sz="1600">
                <a:solidFill>
                  <a:srgbClr val="00205B"/>
                </a:solidFill>
                <a:latin typeface="Lato" pitchFamily="34" charset="0"/>
                <a:cs typeface="Arial" pitchFamily="34" charset="0"/>
              </a:defRPr>
            </a:lvl2pPr>
            <a:lvl3pPr marL="417225" indent="-208613">
              <a:buClr>
                <a:srgbClr val="C00000"/>
              </a:buClr>
              <a:buFont typeface="Wingdings" pitchFamily="2" charset="2"/>
              <a:buChar char="§"/>
              <a:defRPr sz="1600">
                <a:solidFill>
                  <a:srgbClr val="00205B"/>
                </a:solidFill>
                <a:latin typeface="Lato" pitchFamily="34" charset="0"/>
                <a:cs typeface="Arial" pitchFamily="34" charset="0"/>
              </a:defRPr>
            </a:lvl3pPr>
            <a:lvl4pPr marL="625838" indent="-208613">
              <a:buClr>
                <a:srgbClr val="C00000"/>
              </a:buClr>
              <a:buFont typeface="Wingdings" pitchFamily="2" charset="2"/>
              <a:buChar char="§"/>
              <a:defRPr sz="1600">
                <a:solidFill>
                  <a:srgbClr val="00205B"/>
                </a:solidFill>
                <a:latin typeface="Lato" pitchFamily="34" charset="0"/>
                <a:cs typeface="Arial" pitchFamily="34" charset="0"/>
              </a:defRPr>
            </a:lvl4pPr>
            <a:lvl5pPr marL="849352" indent="-223514">
              <a:buClr>
                <a:srgbClr val="C00000"/>
              </a:buClr>
              <a:buFont typeface="Wingdings" pitchFamily="2" charset="2"/>
              <a:buChar char="§"/>
              <a:defRPr sz="1600">
                <a:solidFill>
                  <a:srgbClr val="00205B"/>
                </a:solidFill>
                <a:latin typeface="Lato"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1" name="Picture 5" descr="I:\iComply\Final Logos\i-comply Final Logos Final Logos CS5\i-comply-master-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812052" y="558271"/>
            <a:ext cx="1808860" cy="100101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Rectangle 5"/>
          <p:cNvSpPr/>
          <p:nvPr userDrawn="1"/>
        </p:nvSpPr>
        <p:spPr>
          <a:xfrm>
            <a:off x="-66002" y="5949280"/>
            <a:ext cx="12454394" cy="404664"/>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custDataLst>
      <p:tags r:id="rId1"/>
    </p:custDataLst>
    <p:extLst>
      <p:ext uri="{BB962C8B-B14F-4D97-AF65-F5344CB8AC3E}">
        <p14:creationId xmlns:p14="http://schemas.microsoft.com/office/powerpoint/2010/main" val="306928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No footer">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001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5" name="Text Placeholder 4"/>
          <p:cNvSpPr>
            <a:spLocks noGrp="1"/>
          </p:cNvSpPr>
          <p:nvPr>
            <p:ph type="body" sz="quarter" idx="19"/>
          </p:nvPr>
        </p:nvSpPr>
        <p:spPr>
          <a:xfrm>
            <a:off x="1221616" y="1700808"/>
            <a:ext cx="9748772" cy="1367830"/>
          </a:xfrm>
        </p:spPr>
        <p:txBody>
          <a:bodyPr anchor="ctr"/>
          <a:lstStyle>
            <a:lvl1pPr marL="0" indent="0" algn="l">
              <a:buNone/>
              <a:defRPr sz="4400" b="1">
                <a:solidFill>
                  <a:schemeClr val="bg1"/>
                </a:solidFill>
                <a:latin typeface="Lato" pitchFamily="34" charset="0"/>
              </a:defRPr>
            </a:lvl1pPr>
            <a:lvl2pPr>
              <a:defRPr sz="2100" b="1">
                <a:solidFill>
                  <a:srgbClr val="00205B"/>
                </a:solidFill>
                <a:latin typeface="Lato" pitchFamily="34" charset="0"/>
              </a:defRPr>
            </a:lvl2pPr>
            <a:lvl3pPr>
              <a:defRPr sz="2100" b="1">
                <a:solidFill>
                  <a:srgbClr val="00205B"/>
                </a:solidFill>
                <a:latin typeface="Lato" pitchFamily="34" charset="0"/>
              </a:defRPr>
            </a:lvl3pPr>
            <a:lvl4pPr>
              <a:defRPr sz="2100" b="1">
                <a:solidFill>
                  <a:srgbClr val="00205B"/>
                </a:solidFill>
                <a:latin typeface="Lato" pitchFamily="34" charset="0"/>
              </a:defRPr>
            </a:lvl4pPr>
            <a:lvl5pPr>
              <a:defRPr sz="2100" b="1">
                <a:solidFill>
                  <a:srgbClr val="00205B"/>
                </a:solidFill>
                <a:latin typeface="Lato" pitchFamily="34" charset="0"/>
              </a:defRPr>
            </a:lvl5pPr>
          </a:lstStyle>
          <a:p>
            <a:pPr lvl="0"/>
            <a:r>
              <a:rPr lang="en-US" dirty="0" smtClean="0"/>
              <a:t>Click to edit Master text styles</a:t>
            </a:r>
            <a:endParaRPr lang="en-GB" dirty="0"/>
          </a:p>
        </p:txBody>
      </p:sp>
      <p:pic>
        <p:nvPicPr>
          <p:cNvPr id="10" name="Picture 5" descr="I:\iComply\Final Logos\i-comply Final Logos Final Logos CS5\i-comply-master-Logo.png"/>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221615" y="548680"/>
            <a:ext cx="1849860" cy="1023704"/>
          </a:xfrm>
          <a:prstGeom prst="round2DiagRect">
            <a:avLst>
              <a:gd name="adj1" fmla="val 0"/>
              <a:gd name="adj2" fmla="val 39132"/>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3" name="TextBox 2"/>
          <p:cNvSpPr txBox="1"/>
          <p:nvPr userDrawn="1"/>
        </p:nvSpPr>
        <p:spPr>
          <a:xfrm>
            <a:off x="1221615" y="3068638"/>
            <a:ext cx="9748773" cy="369332"/>
          </a:xfrm>
          <a:prstGeom prst="rect">
            <a:avLst/>
          </a:prstGeom>
          <a:noFill/>
        </p:spPr>
        <p:txBody>
          <a:bodyPr wrap="square" rtlCol="0">
            <a:spAutoFit/>
          </a:bodyPr>
          <a:lstStyle/>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28509907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9201" y="152400"/>
            <a:ext cx="9753600" cy="1295400"/>
          </a:xfrm>
          <a:prstGeom prst="rect">
            <a:avLst/>
          </a:prstGeom>
        </p:spPr>
        <p:txBody>
          <a:bodyPr vert="horz" lIns="121899" tIns="60949" rIns="121899" bIns="60949" rtlCol="0" anchor="b">
            <a:normAutofit/>
          </a:bodyPr>
          <a:lstStyle/>
          <a:p>
            <a:r>
              <a:rPr lang="en-US" smtClean="0"/>
              <a:t>Click to edit Master title style</a:t>
            </a:r>
            <a:endParaRPr dirty="0"/>
          </a:p>
        </p:txBody>
      </p:sp>
      <p:sp>
        <p:nvSpPr>
          <p:cNvPr id="3" name="Text Placeholder 2"/>
          <p:cNvSpPr>
            <a:spLocks noGrp="1"/>
          </p:cNvSpPr>
          <p:nvPr>
            <p:ph type="body" idx="1"/>
          </p:nvPr>
        </p:nvSpPr>
        <p:spPr>
          <a:xfrm>
            <a:off x="1219201" y="1600200"/>
            <a:ext cx="9753600" cy="5029201"/>
          </a:xfrm>
          <a:prstGeom prst="rect">
            <a:avLst/>
          </a:prstGeom>
        </p:spPr>
        <p:txBody>
          <a:bodyPr vert="horz" lIns="121899" tIns="60949" rIns="121899" bIns="6094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9193151" y="6448426"/>
            <a:ext cx="1779650" cy="180975"/>
          </a:xfrm>
          <a:prstGeom prst="rect">
            <a:avLst/>
          </a:prstGeom>
        </p:spPr>
        <p:txBody>
          <a:bodyPr vert="horz" lIns="121899" tIns="60949" rIns="121899" bIns="60949" rtlCol="0" anchor="ctr"/>
          <a:lstStyle>
            <a:lvl1pPr algn="r">
              <a:defRPr sz="1200">
                <a:solidFill>
                  <a:schemeClr val="tx1"/>
                </a:solidFill>
                <a:latin typeface="Lato Light" panose="020F0302020204030203" pitchFamily="34" charset="0"/>
              </a:defRPr>
            </a:lvl1pPr>
          </a:lstStyle>
          <a:p>
            <a:pPr defTabSz="1218987" fontAlgn="auto">
              <a:spcBef>
                <a:spcPts val="0"/>
              </a:spcBef>
              <a:spcAft>
                <a:spcPts val="0"/>
              </a:spcAft>
            </a:pPr>
            <a:r>
              <a:rPr lang="en-US" dirty="0" smtClean="0">
                <a:solidFill>
                  <a:srgbClr val="000000"/>
                </a:solidFill>
                <a:ea typeface="+mn-ea"/>
              </a:rPr>
              <a:t>23</a:t>
            </a:r>
            <a:r>
              <a:rPr lang="en-US" baseline="30000" dirty="0" smtClean="0">
                <a:solidFill>
                  <a:srgbClr val="000000"/>
                </a:solidFill>
                <a:ea typeface="+mn-ea"/>
              </a:rPr>
              <a:t>rd</a:t>
            </a:r>
            <a:r>
              <a:rPr lang="en-US" dirty="0" smtClean="0">
                <a:solidFill>
                  <a:srgbClr val="000000"/>
                </a:solidFill>
                <a:ea typeface="+mn-ea"/>
              </a:rPr>
              <a:t> November 2017</a:t>
            </a:r>
            <a:endParaRPr lang="en-US" dirty="0">
              <a:solidFill>
                <a:srgbClr val="000000"/>
              </a:solidFill>
              <a:ea typeface="+mn-ea"/>
            </a:endParaRPr>
          </a:p>
        </p:txBody>
      </p:sp>
    </p:spTree>
    <p:extLst>
      <p:ext uri="{BB962C8B-B14F-4D97-AF65-F5344CB8AC3E}">
        <p14:creationId xmlns:p14="http://schemas.microsoft.com/office/powerpoint/2010/main" val="2577503038"/>
      </p:ext>
    </p:extLst>
  </p:cSld>
  <p:clrMap bg1="lt1" tx1="dk1" bg2="lt2" tx2="dk2" accent1="accent1" accent2="accent2" accent3="accent3" accent4="accent4" accent5="accent5" accent6="accent6" hlink="hlink" folHlink="folHlink"/>
  <p:sldLayoutIdLst>
    <p:sldLayoutId id="2147483673" r:id="rId1"/>
    <p:sldLayoutId id="2147483677" r:id="rId2"/>
    <p:sldLayoutId id="2147483674" r:id="rId3"/>
  </p:sldLayoutIdLst>
  <p:transition spd="slow">
    <p:push/>
  </p:transition>
  <p:timing>
    <p:tnLst>
      <p:par>
        <p:cTn id="1" dur="indefinite" restart="never" nodeType="tmRoot"/>
      </p:par>
    </p:tnLst>
  </p:timing>
  <p:hf sldNum="0" hdr="0" ftr="0" dt="0"/>
  <p:txStyles>
    <p:titleStyle>
      <a:lvl1pPr algn="l" defTabSz="1218987" rtl="0" eaLnBrk="1" latinLnBrk="0" hangingPunct="1">
        <a:spcBef>
          <a:spcPct val="0"/>
        </a:spcBef>
        <a:buNone/>
        <a:defRPr sz="3600" kern="1200">
          <a:solidFill>
            <a:srgbClr val="002458"/>
          </a:solidFill>
          <a:latin typeface="Lato Black" panose="020F0A02020204030203" pitchFamily="34" charset="0"/>
          <a:ea typeface="+mj-ea"/>
          <a:cs typeface="+mj-cs"/>
        </a:defRPr>
      </a:lvl1pPr>
    </p:titleStyle>
    <p:body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rgbClr val="002458"/>
          </a:solidFill>
          <a:latin typeface="Lato" panose="020F0502020204030203" pitchFamily="34" charset="0"/>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rgbClr val="002458"/>
          </a:solidFill>
          <a:latin typeface="Lato Light" panose="020F0302020204030203" pitchFamily="34" charset="0"/>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rgbClr val="002458"/>
          </a:solidFill>
          <a:latin typeface="Lato Light" panose="020F0302020204030203" pitchFamily="34" charset="0"/>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rgbClr val="002458"/>
          </a:solidFill>
          <a:latin typeface="Lato Light" panose="020F0302020204030203" pitchFamily="34" charset="0"/>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rgbClr val="002458"/>
          </a:solidFill>
          <a:latin typeface="Lato Light" panose="020F0302020204030203" pitchFamily="34" charset="0"/>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8DF2E-B05B-4D2A-9097-73AC38453406}" type="datetimeFigureOut">
              <a:rPr lang="en-GB" smtClean="0"/>
              <a:t>22/11/2019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CE9C46-03F7-47F1-B849-1E3D91E8816B}" type="slidenum">
              <a:rPr lang="en-GB" smtClean="0"/>
              <a:t>‹#›</a:t>
            </a:fld>
            <a:endParaRPr lang="en-GB"/>
          </a:p>
        </p:txBody>
      </p:sp>
    </p:spTree>
    <p:extLst>
      <p:ext uri="{BB962C8B-B14F-4D97-AF65-F5344CB8AC3E}">
        <p14:creationId xmlns:p14="http://schemas.microsoft.com/office/powerpoint/2010/main" val="338802755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3" Type="http://schemas.openxmlformats.org/officeDocument/2006/relationships/hyperlink" Target="https://www.fca.org.uk/publication/policy/ps19-07.pdf" TargetMode="External"/><Relationship Id="rId2" Type="http://schemas.openxmlformats.org/officeDocument/2006/relationships/slideLayout" Target="../slideLayouts/slideLayout5.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9.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5.xml"/><Relationship Id="rId1" Type="http://schemas.openxmlformats.org/officeDocument/2006/relationships/tags" Target="../tags/tag2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1.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5.xml"/><Relationship Id="rId1" Type="http://schemas.openxmlformats.org/officeDocument/2006/relationships/tags" Target="../tags/tag2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5.xml"/><Relationship Id="rId1" Type="http://schemas.openxmlformats.org/officeDocument/2006/relationships/tags" Target="../tags/tag2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ags" Target="../tags/tag2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5.xml"/><Relationship Id="rId1" Type="http://schemas.openxmlformats.org/officeDocument/2006/relationships/tags" Target="../tags/tag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21"/>
          <p:cNvSpPr>
            <a:spLocks noGrp="1"/>
          </p:cNvSpPr>
          <p:nvPr>
            <p:ph type="body" sz="quarter" idx="19"/>
          </p:nvPr>
        </p:nvSpPr>
        <p:spPr/>
        <p:txBody>
          <a:bodyPr/>
          <a:lstStyle/>
          <a:p>
            <a:r>
              <a:rPr lang="en-US" dirty="0" smtClean="0"/>
              <a:t>SM &amp; CR Training</a:t>
            </a:r>
            <a:endParaRPr lang="en-GB" dirty="0"/>
          </a:p>
        </p:txBody>
      </p:sp>
      <p:sp>
        <p:nvSpPr>
          <p:cNvPr id="13" name="TextBox 12"/>
          <p:cNvSpPr txBox="1"/>
          <p:nvPr/>
        </p:nvSpPr>
        <p:spPr>
          <a:xfrm>
            <a:off x="1221616" y="2743200"/>
            <a:ext cx="8697636" cy="3785652"/>
          </a:xfrm>
          <a:prstGeom prst="rect">
            <a:avLst/>
          </a:prstGeom>
          <a:noFill/>
        </p:spPr>
        <p:txBody>
          <a:bodyPr wrap="square" rtlCol="0">
            <a:spAutoFit/>
          </a:bodyPr>
          <a:lstStyle/>
          <a:p>
            <a:pPr algn="ctr"/>
            <a:endParaRPr lang="en-US" sz="2400" dirty="0" smtClean="0">
              <a:solidFill>
                <a:schemeClr val="bg1"/>
              </a:solidFill>
              <a:latin typeface="Calibri" panose="020F0502020204030204" pitchFamily="34" charset="0"/>
              <a:cs typeface="Calibri" panose="020F0502020204030204" pitchFamily="34" charset="0"/>
            </a:endParaRPr>
          </a:p>
          <a:p>
            <a:pPr algn="ctr"/>
            <a:endParaRPr lang="en-US" sz="2400" dirty="0">
              <a:solidFill>
                <a:schemeClr val="bg1"/>
              </a:solidFill>
              <a:latin typeface="Calibri" panose="020F0502020204030204" pitchFamily="34" charset="0"/>
              <a:cs typeface="Calibri" panose="020F0502020204030204" pitchFamily="34" charset="0"/>
            </a:endParaRPr>
          </a:p>
          <a:p>
            <a:pPr algn="ctr"/>
            <a:r>
              <a:rPr lang="en-US" sz="2400" dirty="0" smtClean="0">
                <a:solidFill>
                  <a:schemeClr val="bg1"/>
                </a:solidFill>
                <a:latin typeface="Calibri" panose="020F0502020204030204" pitchFamily="34" charset="0"/>
                <a:cs typeface="Calibri" panose="020F0502020204030204" pitchFamily="34" charset="0"/>
              </a:rPr>
              <a:t>Senior </a:t>
            </a:r>
            <a:r>
              <a:rPr lang="en-US" sz="2400" dirty="0">
                <a:solidFill>
                  <a:schemeClr val="bg1"/>
                </a:solidFill>
                <a:latin typeface="Calibri" panose="020F0502020204030204" pitchFamily="34" charset="0"/>
                <a:cs typeface="Calibri" panose="020F0502020204030204" pitchFamily="34" charset="0"/>
              </a:rPr>
              <a:t>managers and Certification </a:t>
            </a:r>
            <a:r>
              <a:rPr lang="en-US" sz="2400" dirty="0" smtClean="0">
                <a:solidFill>
                  <a:schemeClr val="bg1"/>
                </a:solidFill>
                <a:latin typeface="Calibri" panose="020F0502020204030204" pitchFamily="34" charset="0"/>
                <a:cs typeface="Calibri" panose="020F0502020204030204" pitchFamily="34" charset="0"/>
              </a:rPr>
              <a:t>Regime </a:t>
            </a:r>
          </a:p>
          <a:p>
            <a:pPr algn="ctr"/>
            <a:endParaRPr lang="en-US" sz="2400" dirty="0">
              <a:solidFill>
                <a:schemeClr val="bg1"/>
              </a:solidFill>
              <a:latin typeface="Calibri" panose="020F0502020204030204" pitchFamily="34" charset="0"/>
              <a:cs typeface="Calibri" panose="020F0502020204030204" pitchFamily="34" charset="0"/>
            </a:endParaRPr>
          </a:p>
          <a:p>
            <a:pPr algn="ctr"/>
            <a:r>
              <a:rPr lang="en-US" sz="2400" dirty="0" smtClean="0">
                <a:solidFill>
                  <a:schemeClr val="bg1"/>
                </a:solidFill>
                <a:latin typeface="Calibri" panose="020F0502020204030204" pitchFamily="34" charset="0"/>
                <a:cs typeface="Calibri" panose="020F0502020204030204" pitchFamily="34" charset="0"/>
              </a:rPr>
              <a:t>Training for clients</a:t>
            </a:r>
            <a:endParaRPr lang="en-US" sz="2400" dirty="0">
              <a:solidFill>
                <a:schemeClr val="bg1"/>
              </a:solidFill>
              <a:latin typeface="Calibri" panose="020F0502020204030204" pitchFamily="34" charset="0"/>
              <a:cs typeface="Calibri" panose="020F0502020204030204" pitchFamily="34" charset="0"/>
            </a:endParaRPr>
          </a:p>
          <a:p>
            <a:endParaRPr lang="en-US" sz="2400" dirty="0">
              <a:solidFill>
                <a:schemeClr val="bg1"/>
              </a:solidFill>
              <a:latin typeface="Calibri" panose="020F0502020204030204" pitchFamily="34" charset="0"/>
              <a:cs typeface="Calibri" panose="020F0502020204030204" pitchFamily="34" charset="0"/>
            </a:endParaRPr>
          </a:p>
          <a:p>
            <a:endParaRPr lang="en-US" sz="2400" dirty="0">
              <a:solidFill>
                <a:schemeClr val="bg1"/>
              </a:solidFill>
              <a:latin typeface="Calibri" panose="020F0502020204030204" pitchFamily="34" charset="0"/>
              <a:cs typeface="Calibri" panose="020F0502020204030204" pitchFamily="34" charset="0"/>
            </a:endParaRPr>
          </a:p>
          <a:p>
            <a:endParaRPr lang="en-US" sz="2400" dirty="0" smtClean="0">
              <a:solidFill>
                <a:schemeClr val="bg1"/>
              </a:solidFill>
              <a:latin typeface="Calibri" panose="020F0502020204030204" pitchFamily="34" charset="0"/>
              <a:cs typeface="Calibri" panose="020F0502020204030204" pitchFamily="34" charset="0"/>
            </a:endParaRPr>
          </a:p>
          <a:p>
            <a:endParaRPr lang="en-GB" sz="2400" dirty="0">
              <a:solidFill>
                <a:schemeClr val="bg1"/>
              </a:solidFill>
              <a:latin typeface="Calibri" panose="020F0502020204030204" pitchFamily="34" charset="0"/>
              <a:cs typeface="Calibri" panose="020F0502020204030204" pitchFamily="34" charset="0"/>
            </a:endParaRPr>
          </a:p>
          <a:p>
            <a:endParaRPr lang="en-GB" sz="2400" dirty="0">
              <a:solidFill>
                <a:schemeClr val="bg1"/>
              </a:solidFill>
            </a:endParaRPr>
          </a:p>
        </p:txBody>
      </p:sp>
    </p:spTree>
    <p:custDataLst>
      <p:tags r:id="rId1"/>
    </p:custDataLst>
    <p:extLst>
      <p:ext uri="{BB962C8B-B14F-4D97-AF65-F5344CB8AC3E}">
        <p14:creationId xmlns:p14="http://schemas.microsoft.com/office/powerpoint/2010/main" val="3171890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smtClean="0"/>
              <a:t>SMF Overall </a:t>
            </a:r>
            <a:r>
              <a:rPr lang="en-US" dirty="0"/>
              <a:t>Responsibilities</a:t>
            </a:r>
            <a:endParaRPr lang="en-GB" dirty="0"/>
          </a:p>
        </p:txBody>
      </p:sp>
      <p:sp>
        <p:nvSpPr>
          <p:cNvPr id="3" name="Content Placeholder 2"/>
          <p:cNvSpPr>
            <a:spLocks noGrp="1"/>
          </p:cNvSpPr>
          <p:nvPr>
            <p:ph idx="1"/>
          </p:nvPr>
        </p:nvSpPr>
        <p:spPr/>
        <p:txBody>
          <a:bodyPr>
            <a:normAutofit/>
          </a:bodyPr>
          <a:lstStyle/>
          <a:p>
            <a:pPr marL="285750" indent="-285750" fontAlgn="base">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Other </a:t>
            </a:r>
            <a:r>
              <a:rPr lang="en-US" sz="2000" dirty="0">
                <a:latin typeface="Calibri" panose="020F0502020204030204" pitchFamily="34" charset="0"/>
                <a:cs typeface="Calibri" panose="020F0502020204030204" pitchFamily="34" charset="0"/>
              </a:rPr>
              <a:t>Responsibilities encompass business functions and activities, in addition to the Prescribed Responsibilities for which a Senior Manager is accountable. This includes both regulated and unregulated business.</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The firm must determine which Other Responsibilities are appropriate, given the responsibilities of each Senior Manager</a:t>
            </a:r>
            <a:r>
              <a:rPr lang="en-US" sz="1800" dirty="0">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endParaRPr lang="en-GB" sz="1800" dirty="0"/>
          </a:p>
        </p:txBody>
      </p:sp>
    </p:spTree>
    <p:custDataLst>
      <p:tags r:id="rId1"/>
    </p:custDataLst>
    <p:extLst>
      <p:ext uri="{BB962C8B-B14F-4D97-AF65-F5344CB8AC3E}">
        <p14:creationId xmlns:p14="http://schemas.microsoft.com/office/powerpoint/2010/main" val="38906871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Competence and Capability</a:t>
            </a:r>
            <a:endParaRPr lang="en-GB" dirty="0"/>
          </a:p>
        </p:txBody>
      </p:sp>
      <p:sp>
        <p:nvSpPr>
          <p:cNvPr id="3" name="Content Placeholder 2"/>
          <p:cNvSpPr>
            <a:spLocks noGrp="1"/>
          </p:cNvSpPr>
          <p:nvPr>
            <p:ph idx="1"/>
          </p:nvPr>
        </p:nvSpPr>
        <p:spPr/>
        <p:txBody>
          <a:bodyPr>
            <a:normAutofit/>
          </a:bodyPr>
          <a:lstStyle/>
          <a:p>
            <a:pPr marL="0" indent="0" fontAlgn="base">
              <a:buNone/>
            </a:pPr>
            <a:r>
              <a:rPr lang="en-US" sz="2000" dirty="0">
                <a:latin typeface="Calibri" panose="020F0502020204030204" pitchFamily="34" charset="0"/>
                <a:cs typeface="Calibri" panose="020F0502020204030204" pitchFamily="34" charset="0"/>
              </a:rPr>
              <a:t>Senior Management within </a:t>
            </a:r>
            <a:r>
              <a:rPr lang="en-US" sz="2000" dirty="0" smtClean="0">
                <a:latin typeface="Calibri" panose="020F0502020204030204" pitchFamily="34" charset="0"/>
                <a:cs typeface="Calibri" panose="020F0502020204030204" pitchFamily="34" charset="0"/>
              </a:rPr>
              <a:t>The Firm </a:t>
            </a:r>
            <a:r>
              <a:rPr lang="en-US" sz="2000" dirty="0">
                <a:latin typeface="Calibri" panose="020F0502020204030204" pitchFamily="34" charset="0"/>
                <a:cs typeface="Calibri" panose="020F0502020204030204" pitchFamily="34" charset="0"/>
              </a:rPr>
              <a:t>must demonstrate and be able to evidence the skills, knowledge and experience, in order to perform their roles. </a:t>
            </a:r>
            <a:r>
              <a:rPr lang="en-US" sz="2000" dirty="0" smtClean="0">
                <a:latin typeface="Calibri" panose="020F0502020204030204" pitchFamily="34" charset="0"/>
                <a:cs typeface="Calibri" panose="020F0502020204030204" pitchFamily="34" charset="0"/>
              </a:rPr>
              <a:t>The Firm </a:t>
            </a:r>
            <a:r>
              <a:rPr lang="en-US" sz="2000" dirty="0">
                <a:latin typeface="Calibri" panose="020F0502020204030204" pitchFamily="34" charset="0"/>
                <a:cs typeface="Calibri" panose="020F0502020204030204" pitchFamily="34" charset="0"/>
              </a:rPr>
              <a:t>will look at any Senior Management staff and consider whether: </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All applicable training and competence requirements have been completed (in relation to the function they perform or are going to perform)</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The member of staff has demonstrated by experience and training that they are suitable to perform the Senior Management function intended.</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They have the adequate time to perform the function in question and meet the responsibilities associated with their role.</a:t>
            </a:r>
          </a:p>
          <a:p>
            <a:endParaRPr lang="en-GB" dirty="0"/>
          </a:p>
        </p:txBody>
      </p:sp>
    </p:spTree>
    <p:custDataLst>
      <p:tags r:id="rId1"/>
    </p:custDataLst>
    <p:extLst>
      <p:ext uri="{BB962C8B-B14F-4D97-AF65-F5344CB8AC3E}">
        <p14:creationId xmlns:p14="http://schemas.microsoft.com/office/powerpoint/2010/main" val="15260253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Certification Regime</a:t>
            </a:r>
            <a:endParaRPr lang="en-GB" dirty="0"/>
          </a:p>
        </p:txBody>
      </p:sp>
      <p:sp>
        <p:nvSpPr>
          <p:cNvPr id="3" name="Content Placeholder 2"/>
          <p:cNvSpPr>
            <a:spLocks noGrp="1"/>
          </p:cNvSpPr>
          <p:nvPr>
            <p:ph idx="1"/>
          </p:nvPr>
        </p:nvSpPr>
        <p:spPr>
          <a:xfrm>
            <a:off x="880522" y="1763213"/>
            <a:ext cx="10550790" cy="4164976"/>
          </a:xfrm>
        </p:spPr>
        <p:txBody>
          <a:bodyPr>
            <a:normAutofit fontScale="92500" lnSpcReduction="10000"/>
          </a:bodyPr>
          <a:lstStyle/>
          <a:p>
            <a:pPr marL="0" lvl="0" indent="0" defTabSz="457200">
              <a:lnSpc>
                <a:spcPct val="100000"/>
              </a:lnSpc>
              <a:spcBef>
                <a:spcPts val="1000"/>
              </a:spcBef>
              <a:buClr>
                <a:srgbClr val="A53010"/>
              </a:buClr>
              <a:buNone/>
            </a:pPr>
            <a:r>
              <a:rPr lang="en-US" sz="2000" dirty="0" smtClean="0">
                <a:solidFill>
                  <a:srgbClr val="002060"/>
                </a:solidFill>
                <a:latin typeface="Calibri" panose="020F0502020204030204" pitchFamily="34" charset="0"/>
                <a:cs typeface="Calibri" panose="020F0502020204030204" pitchFamily="34" charset="0"/>
              </a:rPr>
              <a:t>The Certification Regime captures those individuals who are not Senior Managers, but whose jobs could cause significant harm to the business and customers.</a:t>
            </a:r>
          </a:p>
          <a:p>
            <a:pPr marL="0" lvl="0" indent="0" defTabSz="457200">
              <a:lnSpc>
                <a:spcPct val="100000"/>
              </a:lnSpc>
              <a:spcBef>
                <a:spcPts val="1000"/>
              </a:spcBef>
              <a:buClr>
                <a:srgbClr val="A53010"/>
              </a:buClr>
              <a:buNone/>
            </a:pPr>
            <a:endParaRPr lang="en-US" sz="2000" dirty="0" smtClean="0">
              <a:solidFill>
                <a:srgbClr val="002060"/>
              </a:solidFill>
              <a:latin typeface="Calibri" panose="020F0502020204030204" pitchFamily="34" charset="0"/>
              <a:cs typeface="Calibri" panose="020F0502020204030204" pitchFamily="34" charset="0"/>
            </a:endParaRPr>
          </a:p>
          <a:p>
            <a:pPr marL="0" lvl="0" indent="0" defTabSz="457200">
              <a:lnSpc>
                <a:spcPct val="100000"/>
              </a:lnSpc>
              <a:spcBef>
                <a:spcPts val="1000"/>
              </a:spcBef>
              <a:buClr>
                <a:srgbClr val="A53010"/>
              </a:buClr>
              <a:buNone/>
            </a:pPr>
            <a:r>
              <a:rPr lang="en-US" sz="2000" dirty="0" smtClean="0">
                <a:solidFill>
                  <a:srgbClr val="002060"/>
                </a:solidFill>
                <a:latin typeface="Calibri" panose="020F0502020204030204" pitchFamily="34" charset="0"/>
                <a:cs typeface="Calibri" panose="020F0502020204030204" pitchFamily="34" charset="0"/>
              </a:rPr>
              <a:t>It may impact upon Senior Managers for the following reasons: </a:t>
            </a:r>
          </a:p>
          <a:p>
            <a:pPr marL="0" lvl="0" indent="0" defTabSz="457200">
              <a:lnSpc>
                <a:spcPct val="100000"/>
              </a:lnSpc>
              <a:spcBef>
                <a:spcPts val="1000"/>
              </a:spcBef>
              <a:buClr>
                <a:srgbClr val="A53010"/>
              </a:buClr>
              <a:buNone/>
            </a:pPr>
            <a:endParaRPr lang="en-US" sz="2000" dirty="0" smtClean="0">
              <a:solidFill>
                <a:srgbClr val="002060"/>
              </a:solidFill>
              <a:latin typeface="Calibri" panose="020F0502020204030204" pitchFamily="34" charset="0"/>
              <a:cs typeface="Calibri" panose="020F0502020204030204" pitchFamily="34" charset="0"/>
            </a:endParaRPr>
          </a:p>
          <a:p>
            <a:pPr marL="342900" lvl="0" indent="-342900" defTabSz="457200" fontAlgn="base">
              <a:lnSpc>
                <a:spcPct val="100000"/>
              </a:lnSpc>
              <a:spcBef>
                <a:spcPts val="1000"/>
              </a:spcBef>
              <a:buClr>
                <a:srgbClr val="A53010"/>
              </a:buClr>
              <a:buFont typeface="Wingdings 3" charset="2"/>
              <a:buChar char=""/>
            </a:pPr>
            <a:r>
              <a:rPr lang="en-US" sz="2000" dirty="0" smtClean="0">
                <a:solidFill>
                  <a:srgbClr val="002060"/>
                </a:solidFill>
                <a:latin typeface="Calibri" panose="020F0502020204030204" pitchFamily="34" charset="0"/>
                <a:cs typeface="Calibri" panose="020F0502020204030204" pitchFamily="34" charset="0"/>
              </a:rPr>
              <a:t>a Senior Manager may be conducting one of more of these functions as well as conducting senior management functions</a:t>
            </a:r>
          </a:p>
          <a:p>
            <a:pPr marL="342900" lvl="0" indent="-342900" defTabSz="457200" fontAlgn="base">
              <a:lnSpc>
                <a:spcPct val="100000"/>
              </a:lnSpc>
              <a:spcBef>
                <a:spcPts val="1000"/>
              </a:spcBef>
              <a:buClr>
                <a:srgbClr val="A53010"/>
              </a:buClr>
              <a:buFont typeface="Wingdings 3" charset="2"/>
              <a:buChar char=""/>
            </a:pPr>
            <a:r>
              <a:rPr lang="en-US" sz="2000" dirty="0" smtClean="0">
                <a:solidFill>
                  <a:srgbClr val="002060"/>
                </a:solidFill>
                <a:latin typeface="Calibri" panose="020F0502020204030204" pitchFamily="34" charset="0"/>
                <a:cs typeface="Calibri" panose="020F0502020204030204" pitchFamily="34" charset="0"/>
              </a:rPr>
              <a:t>a Senior Manager may be supervising individuals subject to the Certification Regime</a:t>
            </a:r>
          </a:p>
          <a:p>
            <a:pPr marL="342900" lvl="0" indent="-342900" defTabSz="457200" fontAlgn="base">
              <a:lnSpc>
                <a:spcPct val="100000"/>
              </a:lnSpc>
              <a:spcBef>
                <a:spcPts val="1000"/>
              </a:spcBef>
              <a:buClr>
                <a:srgbClr val="A53010"/>
              </a:buClr>
              <a:buFont typeface="Wingdings 3" charset="2"/>
              <a:buChar char=""/>
            </a:pPr>
            <a:r>
              <a:rPr lang="en-US" sz="2000" dirty="0" smtClean="0">
                <a:solidFill>
                  <a:srgbClr val="002060"/>
                </a:solidFill>
                <a:latin typeface="Calibri" panose="020F0502020204030204" pitchFamily="34" charset="0"/>
                <a:cs typeface="Calibri" panose="020F0502020204030204" pitchFamily="34" charset="0"/>
              </a:rPr>
              <a:t>performance by the firm of its obligations under the Certification Regime is also a Prescribed Responsibility under the SMR</a:t>
            </a:r>
          </a:p>
          <a:p>
            <a:pPr marL="342900" lvl="0" indent="-342900" defTabSz="457200" fontAlgn="base">
              <a:lnSpc>
                <a:spcPct val="100000"/>
              </a:lnSpc>
              <a:spcBef>
                <a:spcPts val="1000"/>
              </a:spcBef>
              <a:buClr>
                <a:srgbClr val="A53010"/>
              </a:buClr>
              <a:buFont typeface="Wingdings 3" charset="2"/>
              <a:buChar char=""/>
            </a:pPr>
            <a:r>
              <a:rPr lang="en-US" sz="2000" dirty="0" smtClean="0">
                <a:solidFill>
                  <a:srgbClr val="002060"/>
                </a:solidFill>
                <a:latin typeface="Calibri" panose="020F0502020204030204" pitchFamily="34" charset="0"/>
                <a:cs typeface="Calibri" panose="020F0502020204030204" pitchFamily="34" charset="0"/>
              </a:rPr>
              <a:t>Functions relevant to The Firm are:</a:t>
            </a:r>
          </a:p>
          <a:p>
            <a:pPr marL="285750" indent="-285750" fontAlgn="base">
              <a:buFont typeface="Arial" panose="020B0604020202020204" pitchFamily="34" charset="0"/>
              <a:buChar char="•"/>
            </a:pPr>
            <a:endParaRPr lang="en-US" sz="900" dirty="0" smtClean="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endParaRPr lang="en-US" sz="1500" dirty="0">
              <a:solidFill>
                <a:srgbClr val="002060"/>
              </a:solidFill>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2875487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GB" dirty="0" smtClean="0"/>
              <a:t>Certification regime (cont’d)</a:t>
            </a:r>
            <a:endParaRPr lang="en-GB" dirty="0"/>
          </a:p>
        </p:txBody>
      </p:sp>
      <p:sp>
        <p:nvSpPr>
          <p:cNvPr id="2" name="Content Placeholder 1"/>
          <p:cNvSpPr>
            <a:spLocks noGrp="1"/>
          </p:cNvSpPr>
          <p:nvPr>
            <p:ph idx="1"/>
          </p:nvPr>
        </p:nvSpPr>
        <p:spPr>
          <a:xfrm>
            <a:off x="1265830" y="1981871"/>
            <a:ext cx="9729081" cy="3905221"/>
          </a:xfrm>
        </p:spPr>
        <p:txBody>
          <a:bodyPr>
            <a:normAutofit lnSpcReduction="10000"/>
          </a:bodyPr>
          <a:lstStyle/>
          <a:p>
            <a:pPr fontAlgn="base"/>
            <a:r>
              <a:rPr lang="en-US" sz="2000" b="1" dirty="0">
                <a:latin typeface="Calibri" panose="020F0502020204030204" pitchFamily="34" charset="0"/>
                <a:cs typeface="Calibri" panose="020F0502020204030204" pitchFamily="34" charset="0"/>
              </a:rPr>
              <a:t>Significant Management CF</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Individuals with significant responsibility for a business unit. These important roles can seriously impact the way a</a:t>
            </a:r>
            <a:r>
              <a:rPr lang="en-US" sz="2000" dirty="0" smtClean="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firm conducts its business and are not limited to revenue-generating business </a:t>
            </a:r>
            <a:r>
              <a:rPr lang="en-US" sz="2000" dirty="0" smtClean="0">
                <a:latin typeface="Calibri" panose="020F0502020204030204" pitchFamily="34" charset="0"/>
                <a:cs typeface="Calibri" panose="020F0502020204030204" pitchFamily="34" charset="0"/>
              </a:rPr>
              <a:t>areas.</a:t>
            </a:r>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Functions subject to qualification Requirements</a:t>
            </a:r>
          </a:p>
          <a:p>
            <a:pPr marL="171450" indent="-171450" fontAlgn="base">
              <a:buFont typeface="Arial" panose="020B0604020202020204" pitchFamily="34" charset="0"/>
              <a:buChar char="•"/>
            </a:pPr>
            <a:r>
              <a:rPr lang="en-US" sz="2000" dirty="0" smtClean="0">
                <a:latin typeface="Calibri" panose="020F0502020204030204" pitchFamily="34" charset="0"/>
                <a:cs typeface="Calibri" panose="020F0502020204030204" pitchFamily="34" charset="0"/>
              </a:rPr>
              <a:t> Functions </a:t>
            </a:r>
            <a:r>
              <a:rPr lang="en-US" sz="2000" dirty="0">
                <a:latin typeface="Calibri" panose="020F0502020204030204" pitchFamily="34" charset="0"/>
                <a:cs typeface="Calibri" panose="020F0502020204030204" pitchFamily="34" charset="0"/>
              </a:rPr>
              <a:t>subject to qualification requirements in the Training and Competence Source  </a:t>
            </a:r>
            <a:r>
              <a:rPr lang="en-US" sz="2000" dirty="0" smtClean="0">
                <a:latin typeface="Calibri" panose="020F0502020204030204" pitchFamily="34" charset="0"/>
                <a:cs typeface="Calibri" panose="020F0502020204030204" pitchFamily="34" charset="0"/>
              </a:rPr>
              <a:t>        book</a:t>
            </a:r>
            <a:r>
              <a:rPr lang="en-US" sz="2000" dirty="0">
                <a:latin typeface="Calibri" panose="020F0502020204030204" pitchFamily="34" charset="0"/>
                <a:cs typeface="Calibri" panose="020F0502020204030204" pitchFamily="34" charset="0"/>
              </a:rPr>
              <a:t>. Individuals must </a:t>
            </a:r>
            <a:r>
              <a:rPr lang="en-US" sz="2000" dirty="0" smtClean="0">
                <a:latin typeface="Calibri" panose="020F0502020204030204" pitchFamily="34" charset="0"/>
                <a:cs typeface="Calibri" panose="020F0502020204030204" pitchFamily="34" charset="0"/>
              </a:rPr>
              <a:t>hold </a:t>
            </a:r>
            <a:r>
              <a:rPr lang="en-US" sz="2000" dirty="0">
                <a:latin typeface="Calibri" panose="020F0502020204030204" pitchFamily="34" charset="0"/>
                <a:cs typeface="Calibri" panose="020F0502020204030204" pitchFamily="34" charset="0"/>
              </a:rPr>
              <a:t>the necessary qualifications in order to carry out their </a:t>
            </a:r>
            <a:r>
              <a:rPr lang="en-US" sz="2000" dirty="0" smtClean="0">
                <a:latin typeface="Calibri" panose="020F0502020204030204" pitchFamily="34" charset="0"/>
                <a:cs typeface="Calibri" panose="020F0502020204030204" pitchFamily="34" charset="0"/>
              </a:rPr>
              <a:t>role</a:t>
            </a:r>
            <a:r>
              <a:rPr lang="en-US" sz="2000" dirty="0">
                <a:latin typeface="Calibri" panose="020F0502020204030204" pitchFamily="34" charset="0"/>
                <a:cs typeface="Calibri" panose="020F0502020204030204" pitchFamily="34" charset="0"/>
              </a:rPr>
              <a:t>.</a:t>
            </a:r>
            <a:r>
              <a:rPr lang="en-US" sz="2000" b="1" dirty="0">
                <a:latin typeface="Calibri" panose="020F0502020204030204" pitchFamily="34" charset="0"/>
                <a:cs typeface="Calibri" panose="020F0502020204030204" pitchFamily="34" charset="0"/>
              </a:rPr>
              <a:t> </a:t>
            </a:r>
          </a:p>
          <a:p>
            <a:pPr fontAlgn="base"/>
            <a:r>
              <a:rPr lang="en-US" sz="2000" b="1" dirty="0">
                <a:latin typeface="Calibri" panose="020F0502020204030204" pitchFamily="34" charset="0"/>
                <a:cs typeface="Calibri" panose="020F0502020204030204" pitchFamily="34" charset="0"/>
              </a:rPr>
              <a:t>Anyone who supervises or manages a Certified Function</a:t>
            </a:r>
            <a:endParaRPr lang="en-US" sz="2000" dirty="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This covers anyone who supervises or manages a person within a CF role, but is not a Senior Manager. This designation ensures that individuals who supervise employees undertaking a CF are held to the same standard of accountability. It means that there is a clear chain of </a:t>
            </a:r>
            <a:r>
              <a:rPr lang="en-US" sz="2000" dirty="0" smtClean="0">
                <a:latin typeface="Calibri" panose="020F0502020204030204" pitchFamily="34" charset="0"/>
                <a:cs typeface="Calibri" panose="020F0502020204030204" pitchFamily="34" charset="0"/>
              </a:rPr>
              <a:t>accountability.</a:t>
            </a:r>
            <a:endParaRPr lang="en-US" sz="2000" dirty="0">
              <a:latin typeface="Calibri" panose="020F0502020204030204" pitchFamily="34" charset="0"/>
              <a:cs typeface="Calibri" panose="020F0502020204030204" pitchFamily="34" charset="0"/>
            </a:endParaRPr>
          </a:p>
          <a:p>
            <a:endParaRPr lang="en-GB" dirty="0"/>
          </a:p>
        </p:txBody>
      </p:sp>
    </p:spTree>
    <p:custDataLst>
      <p:tags r:id="rId1"/>
    </p:custDataLst>
    <p:extLst>
      <p:ext uri="{BB962C8B-B14F-4D97-AF65-F5344CB8AC3E}">
        <p14:creationId xmlns:p14="http://schemas.microsoft.com/office/powerpoint/2010/main" val="38826849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p:txBody>
          <a:bodyPr>
            <a:normAutofit fontScale="92500" lnSpcReduction="20000"/>
          </a:bodyPr>
          <a:lstStyle/>
          <a:p>
            <a:r>
              <a:rPr lang="en-GB" dirty="0" smtClean="0"/>
              <a:t>The Certification Level</a:t>
            </a:r>
            <a:endParaRPr lang="en-GB" dirty="0"/>
          </a:p>
        </p:txBody>
      </p:sp>
      <p:sp>
        <p:nvSpPr>
          <p:cNvPr id="4" name="Content Placeholder 3"/>
          <p:cNvSpPr>
            <a:spLocks noGrp="1"/>
          </p:cNvSpPr>
          <p:nvPr>
            <p:ph idx="1"/>
          </p:nvPr>
        </p:nvSpPr>
        <p:spPr/>
        <p:txBody>
          <a:bodyPr>
            <a:normAutofit/>
          </a:bodyPr>
          <a:lstStyle/>
          <a:p>
            <a:r>
              <a:rPr lang="en-GB" sz="2000" dirty="0" smtClean="0"/>
              <a:t>The definition </a:t>
            </a:r>
            <a:r>
              <a:rPr lang="en-GB" sz="2000" dirty="0"/>
              <a:t>i</a:t>
            </a:r>
            <a:r>
              <a:rPr lang="en-GB" sz="2000" dirty="0" smtClean="0"/>
              <a:t>s what roles are in scope. The SMF roles will be responsible for deciding who they are.</a:t>
            </a:r>
          </a:p>
          <a:p>
            <a:r>
              <a:rPr lang="en-GB" sz="2000" dirty="0" smtClean="0"/>
              <a:t>This will depend on a range of factors including distribution network, influence of each leadership role and customer impact.</a:t>
            </a:r>
          </a:p>
          <a:p>
            <a:r>
              <a:rPr lang="en-GB" sz="2000" dirty="0" smtClean="0"/>
              <a:t>Those in Certification Level roles will need to be entered on The Directory between 9.12.19 and 9.12.20 – this details the firm and the staff</a:t>
            </a:r>
          </a:p>
          <a:p>
            <a:r>
              <a:rPr lang="en-GB" sz="2000" dirty="0">
                <a:hlinkClick r:id="rId3"/>
              </a:rPr>
              <a:t>https://www.fca.org.uk/publication/policy/ps19-07.pdf</a:t>
            </a:r>
            <a:endParaRPr lang="en-GB" sz="2000" dirty="0"/>
          </a:p>
        </p:txBody>
      </p:sp>
    </p:spTree>
    <p:custDataLst>
      <p:tags r:id="rId1"/>
    </p:custDataLst>
    <p:extLst>
      <p:ext uri="{BB962C8B-B14F-4D97-AF65-F5344CB8AC3E}">
        <p14:creationId xmlns:p14="http://schemas.microsoft.com/office/powerpoint/2010/main" val="4661094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Requirements for Certified Staff</a:t>
            </a:r>
            <a:endParaRPr lang="en-GB"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sz="1900" dirty="0">
                <a:latin typeface="Calibri" panose="020F0502020204030204" pitchFamily="34" charset="0"/>
                <a:cs typeface="Calibri" panose="020F0502020204030204" pitchFamily="34" charset="0"/>
              </a:rPr>
              <a:t>Certified staff must be registered with the FCA, but do not need to be pre-approved.</a:t>
            </a:r>
          </a:p>
          <a:p>
            <a:pPr marL="342900" indent="-342900">
              <a:buFont typeface="Arial" panose="020B0604020202020204" pitchFamily="34" charset="0"/>
              <a:buChar char="•"/>
            </a:pPr>
            <a:r>
              <a:rPr lang="en-US" sz="1900" dirty="0" smtClean="0">
                <a:latin typeface="Calibri" panose="020F0502020204030204" pitchFamily="34" charset="0"/>
                <a:cs typeface="Calibri" panose="020F0502020204030204" pitchFamily="34" charset="0"/>
              </a:rPr>
              <a:t>The Firm has to </a:t>
            </a:r>
            <a:r>
              <a:rPr lang="en-US" sz="1900" dirty="0">
                <a:latin typeface="Calibri" panose="020F0502020204030204" pitchFamily="34" charset="0"/>
                <a:cs typeface="Calibri" panose="020F0502020204030204" pitchFamily="34" charset="0"/>
              </a:rPr>
              <a:t>complete an initial assessment and provide a certificate to each employee holding a CF. The initial assessment must be completed by the 9</a:t>
            </a:r>
            <a:r>
              <a:rPr lang="en-US" sz="1900" baseline="30000" dirty="0">
                <a:latin typeface="Calibri" panose="020F0502020204030204" pitchFamily="34" charset="0"/>
                <a:cs typeface="Calibri" panose="020F0502020204030204" pitchFamily="34" charset="0"/>
              </a:rPr>
              <a:t>th</a:t>
            </a:r>
            <a:r>
              <a:rPr lang="en-US" sz="1900" dirty="0">
                <a:latin typeface="Calibri" panose="020F0502020204030204" pitchFamily="34" charset="0"/>
                <a:cs typeface="Calibri" panose="020F0502020204030204" pitchFamily="34" charset="0"/>
              </a:rPr>
              <a:t> of December </a:t>
            </a:r>
            <a:r>
              <a:rPr lang="en-US" sz="1900" dirty="0" smtClean="0">
                <a:latin typeface="Calibri" panose="020F0502020204030204" pitchFamily="34" charset="0"/>
                <a:cs typeface="Calibri" panose="020F0502020204030204" pitchFamily="34" charset="0"/>
              </a:rPr>
              <a:t>2019.</a:t>
            </a:r>
            <a:endParaRPr lang="en-US" sz="19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1900" u="sng" dirty="0">
                <a:latin typeface="Calibri" panose="020F0502020204030204" pitchFamily="34" charset="0"/>
                <a:cs typeface="Calibri" panose="020F0502020204030204" pitchFamily="34" charset="0"/>
              </a:rPr>
              <a:t>CF holders will then be re-certified at the end of each year which will form part of the existing annual </a:t>
            </a:r>
            <a:r>
              <a:rPr lang="en-US" sz="1900" u="sng" dirty="0" smtClean="0">
                <a:latin typeface="Calibri" panose="020F0502020204030204" pitchFamily="34" charset="0"/>
                <a:cs typeface="Calibri" panose="020F0502020204030204" pitchFamily="34" charset="0"/>
              </a:rPr>
              <a:t>review </a:t>
            </a:r>
            <a:r>
              <a:rPr lang="en-US" sz="1900" u="sng" dirty="0">
                <a:latin typeface="Calibri" panose="020F0502020204030204" pitchFamily="34" charset="0"/>
                <a:cs typeface="Calibri" panose="020F0502020204030204" pitchFamily="34" charset="0"/>
              </a:rPr>
              <a:t>process</a:t>
            </a:r>
            <a:r>
              <a:rPr lang="en-US" sz="1900" dirty="0">
                <a:latin typeface="Calibri" panose="020F0502020204030204" pitchFamily="34" charset="0"/>
                <a:cs typeface="Calibri" panose="020F0502020204030204" pitchFamily="34" charset="0"/>
              </a:rPr>
              <a:t>.</a:t>
            </a:r>
          </a:p>
          <a:p>
            <a:pPr marL="342900" indent="-342900">
              <a:buFont typeface="Arial" panose="020B0604020202020204" pitchFamily="34" charset="0"/>
              <a:buChar char="•"/>
            </a:pPr>
            <a:r>
              <a:rPr lang="en-US" sz="1900" dirty="0">
                <a:latin typeface="Calibri" panose="020F0502020204030204" pitchFamily="34" charset="0"/>
                <a:cs typeface="Calibri" panose="020F0502020204030204" pitchFamily="34" charset="0"/>
              </a:rPr>
              <a:t>As with Senior Managers, </a:t>
            </a:r>
            <a:r>
              <a:rPr lang="en-US" sz="1900" dirty="0" smtClean="0">
                <a:latin typeface="Calibri" panose="020F0502020204030204" pitchFamily="34" charset="0"/>
                <a:cs typeface="Calibri" panose="020F0502020204030204" pitchFamily="34" charset="0"/>
              </a:rPr>
              <a:t>The Firm </a:t>
            </a:r>
            <a:r>
              <a:rPr lang="en-US" sz="1900" dirty="0">
                <a:latin typeface="Calibri" panose="020F0502020204030204" pitchFamily="34" charset="0"/>
                <a:cs typeface="Calibri" panose="020F0502020204030204" pitchFamily="34" charset="0"/>
              </a:rPr>
              <a:t>will need to conduct Regulatory References prior to employing anybody taking up a CF.</a:t>
            </a:r>
          </a:p>
          <a:p>
            <a:pPr marL="342900" indent="-342900">
              <a:buFont typeface="Arial" panose="020B0604020202020204" pitchFamily="34" charset="0"/>
              <a:buChar char="•"/>
            </a:pPr>
            <a:r>
              <a:rPr lang="en-US" sz="1900" dirty="0">
                <a:latin typeface="Calibri" panose="020F0502020204030204" pitchFamily="34" charset="0"/>
                <a:cs typeface="Calibri" panose="020F0502020204030204" pitchFamily="34" charset="0"/>
              </a:rPr>
              <a:t>Certified Staff are subject to the Conduct Rules.</a:t>
            </a: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27101826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9"/>
          </p:nvPr>
        </p:nvSpPr>
        <p:spPr/>
        <p:txBody>
          <a:bodyPr>
            <a:normAutofit fontScale="92500" lnSpcReduction="20000"/>
          </a:bodyPr>
          <a:lstStyle/>
          <a:p>
            <a:r>
              <a:rPr lang="en-US" dirty="0"/>
              <a:t>‘Fit and Proper’ Framework and Referencing</a:t>
            </a:r>
            <a:endParaRPr lang="en-GB" dirty="0"/>
          </a:p>
        </p:txBody>
      </p:sp>
      <p:sp>
        <p:nvSpPr>
          <p:cNvPr id="3" name="Content Placeholder 2"/>
          <p:cNvSpPr>
            <a:spLocks noGrp="1"/>
          </p:cNvSpPr>
          <p:nvPr>
            <p:ph idx="1"/>
          </p:nvPr>
        </p:nvSpPr>
        <p:spPr>
          <a:xfrm>
            <a:off x="1296653" y="2815119"/>
            <a:ext cx="9729081" cy="3154166"/>
          </a:xfrm>
        </p:spPr>
        <p:txBody>
          <a:bodyPr>
            <a:normAutofit fontScale="92500" lnSpcReduction="10000"/>
          </a:bodyPr>
          <a:lstStyle/>
          <a:p>
            <a:pPr marL="0" indent="0" fontAlgn="base">
              <a:buNone/>
            </a:pPr>
            <a:r>
              <a:rPr lang="en-US" sz="2100" dirty="0" smtClean="0">
                <a:latin typeface="Calibri" panose="020F0502020204030204" pitchFamily="34" charset="0"/>
                <a:cs typeface="Calibri" panose="020F0502020204030204" pitchFamily="34" charset="0"/>
              </a:rPr>
              <a:t>In </a:t>
            </a:r>
            <a:r>
              <a:rPr lang="en-US" sz="2100" dirty="0">
                <a:latin typeface="Calibri" panose="020F0502020204030204" pitchFamily="34" charset="0"/>
                <a:cs typeface="Calibri" panose="020F0502020204030204" pitchFamily="34" charset="0"/>
              </a:rPr>
              <a:t>order to protect the business reputation and also ensure that those with significant management roles are reliable and fit to discharge their responsibilities effectively, </a:t>
            </a:r>
            <a:r>
              <a:rPr lang="en-US" sz="2100" dirty="0" smtClean="0">
                <a:latin typeface="Calibri" panose="020F0502020204030204" pitchFamily="34" charset="0"/>
                <a:cs typeface="Calibri" panose="020F0502020204030204" pitchFamily="34" charset="0"/>
              </a:rPr>
              <a:t>The Firm </a:t>
            </a:r>
            <a:r>
              <a:rPr lang="en-US" sz="2100" dirty="0">
                <a:latin typeface="Calibri" panose="020F0502020204030204" pitchFamily="34" charset="0"/>
                <a:cs typeface="Calibri" panose="020F0502020204030204" pitchFamily="34" charset="0"/>
              </a:rPr>
              <a:t>will carry out a number of checks on those coming into </a:t>
            </a:r>
            <a:r>
              <a:rPr lang="en-US" sz="2100" dirty="0" smtClean="0">
                <a:latin typeface="Calibri" panose="020F0502020204030204" pitchFamily="34" charset="0"/>
                <a:cs typeface="Calibri" panose="020F0502020204030204" pitchFamily="34" charset="0"/>
              </a:rPr>
              <a:t>relevant </a:t>
            </a:r>
            <a:r>
              <a:rPr lang="en-US" sz="2100" dirty="0">
                <a:latin typeface="Calibri" panose="020F0502020204030204" pitchFamily="34" charset="0"/>
                <a:cs typeface="Calibri" panose="020F0502020204030204" pitchFamily="34" charset="0"/>
              </a:rPr>
              <a:t>roles including:</a:t>
            </a:r>
          </a:p>
          <a:p>
            <a:pPr marL="342900" indent="-342900" fontAlgn="base">
              <a:buFont typeface="Arial" panose="020B0604020202020204" pitchFamily="34" charset="0"/>
              <a:buChar char="•"/>
            </a:pPr>
            <a:r>
              <a:rPr lang="en-US" sz="2100" dirty="0">
                <a:latin typeface="Calibri" panose="020F0502020204030204" pitchFamily="34" charset="0"/>
                <a:cs typeface="Calibri" panose="020F0502020204030204" pitchFamily="34" charset="0"/>
              </a:rPr>
              <a:t>any criminal convictions and offences</a:t>
            </a:r>
          </a:p>
          <a:p>
            <a:pPr marL="342900" indent="-342900" fontAlgn="base">
              <a:buFont typeface="Arial" panose="020B0604020202020204" pitchFamily="34" charset="0"/>
              <a:buChar char="•"/>
            </a:pPr>
            <a:r>
              <a:rPr lang="en-US" sz="2100" dirty="0">
                <a:latin typeface="Calibri" panose="020F0502020204030204" pitchFamily="34" charset="0"/>
                <a:cs typeface="Calibri" panose="020F0502020204030204" pitchFamily="34" charset="0"/>
              </a:rPr>
              <a:t>civil proceedings</a:t>
            </a:r>
          </a:p>
          <a:p>
            <a:pPr marL="342900" indent="-342900" fontAlgn="base">
              <a:buFont typeface="Arial" panose="020B0604020202020204" pitchFamily="34" charset="0"/>
              <a:buChar char="•"/>
            </a:pPr>
            <a:r>
              <a:rPr lang="en-US" sz="2100" dirty="0">
                <a:latin typeface="Calibri" panose="020F0502020204030204" pitchFamily="34" charset="0"/>
                <a:cs typeface="Calibri" panose="020F0502020204030204" pitchFamily="34" charset="0"/>
              </a:rPr>
              <a:t>regulatory issues (enforcement action, being the subject of a successful complaint, fraudulent activity)</a:t>
            </a:r>
          </a:p>
          <a:p>
            <a:pPr marL="342900" indent="-342900" fontAlgn="base">
              <a:buFont typeface="Arial" panose="020B0604020202020204" pitchFamily="34" charset="0"/>
              <a:buChar char="•"/>
            </a:pPr>
            <a:r>
              <a:rPr lang="en-US" sz="2100" dirty="0">
                <a:latin typeface="Calibri" panose="020F0502020204030204" pitchFamily="34" charset="0"/>
                <a:cs typeface="Calibri" panose="020F0502020204030204" pitchFamily="34" charset="0"/>
              </a:rPr>
              <a:t>previous disciplinary investigations </a:t>
            </a:r>
          </a:p>
          <a:p>
            <a:pPr marL="342900" indent="-342900" fontAlgn="base">
              <a:buFont typeface="Arial" panose="020B0604020202020204" pitchFamily="34" charset="0"/>
              <a:buChar char="•"/>
            </a:pPr>
            <a:r>
              <a:rPr lang="en-US" sz="2100" dirty="0">
                <a:latin typeface="Calibri" panose="020F0502020204030204" pitchFamily="34" charset="0"/>
                <a:cs typeface="Calibri" panose="020F0502020204030204" pitchFamily="34" charset="0"/>
              </a:rPr>
              <a:t>director disqualifications and other issues such as a company going into administration whilst the individual was a </a:t>
            </a:r>
            <a:r>
              <a:rPr lang="en-US" sz="2100" dirty="0" smtClean="0">
                <a:latin typeface="Calibri" panose="020F0502020204030204" pitchFamily="34" charset="0"/>
                <a:cs typeface="Calibri" panose="020F0502020204030204" pitchFamily="34" charset="0"/>
              </a:rPr>
              <a:t>director</a:t>
            </a:r>
            <a:endParaRPr lang="en-US" sz="2100" dirty="0">
              <a:latin typeface="Calibri" panose="020F0502020204030204" pitchFamily="34" charset="0"/>
              <a:cs typeface="Calibri" panose="020F0502020204030204" pitchFamily="34" charset="0"/>
            </a:endParaRPr>
          </a:p>
          <a:p>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5255" y="1313658"/>
            <a:ext cx="7956684" cy="1646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967988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Financial Soundness</a:t>
            </a:r>
            <a:endParaRPr lang="en-GB"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When Appointing Senior Management, </a:t>
            </a:r>
            <a:r>
              <a:rPr lang="en-US" sz="2000" dirty="0" smtClean="0">
                <a:latin typeface="Calibri" panose="020F0502020204030204" pitchFamily="34" charset="0"/>
                <a:cs typeface="Calibri" panose="020F0502020204030204" pitchFamily="34" charset="0"/>
              </a:rPr>
              <a:t>The Firm </a:t>
            </a:r>
            <a:r>
              <a:rPr lang="en-US" sz="2000" dirty="0">
                <a:latin typeface="Calibri" panose="020F0502020204030204" pitchFamily="34" charset="0"/>
                <a:cs typeface="Calibri" panose="020F0502020204030204" pitchFamily="34" charset="0"/>
              </a:rPr>
              <a:t>will consider the persons financial soundness and whether it could impact upon their ability to perform the role. This includes considering outstanding </a:t>
            </a:r>
            <a:r>
              <a:rPr lang="en-US" sz="2000" dirty="0" smtClean="0">
                <a:latin typeface="Calibri" panose="020F0502020204030204" pitchFamily="34" charset="0"/>
                <a:cs typeface="Calibri" panose="020F0502020204030204" pitchFamily="34" charset="0"/>
              </a:rPr>
              <a:t>Judgment </a:t>
            </a:r>
            <a:r>
              <a:rPr lang="en-US" sz="2000" dirty="0">
                <a:latin typeface="Calibri" panose="020F0502020204030204" pitchFamily="34" charset="0"/>
                <a:cs typeface="Calibri" panose="020F0502020204030204" pitchFamily="34" charset="0"/>
              </a:rPr>
              <a:t>debts and bankruptcy proceedings. </a:t>
            </a:r>
          </a:p>
          <a:p>
            <a:pPr marL="285750" indent="-285750">
              <a:buFont typeface="Arial" panose="020B0604020202020204" pitchFamily="34" charset="0"/>
              <a:buChar char="•"/>
            </a:pPr>
            <a:endParaRPr lang="en-GB" sz="1800" dirty="0"/>
          </a:p>
        </p:txBody>
      </p:sp>
    </p:spTree>
    <p:custDataLst>
      <p:tags r:id="rId1"/>
    </p:custDataLst>
    <p:extLst>
      <p:ext uri="{BB962C8B-B14F-4D97-AF65-F5344CB8AC3E}">
        <p14:creationId xmlns:p14="http://schemas.microsoft.com/office/powerpoint/2010/main" val="26838393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FCA References and Checks</a:t>
            </a:r>
            <a:endParaRPr lang="en-GB"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The FCA requires </a:t>
            </a:r>
            <a:r>
              <a:rPr lang="en-US" sz="1800" dirty="0" smtClean="0">
                <a:latin typeface="Calibri" panose="020F0502020204030204" pitchFamily="34" charset="0"/>
                <a:cs typeface="Calibri" panose="020F0502020204030204" pitchFamily="34" charset="0"/>
              </a:rPr>
              <a:t>Regulated businesses </a:t>
            </a:r>
            <a:r>
              <a:rPr lang="en-US" sz="1800" dirty="0">
                <a:latin typeface="Calibri" panose="020F0502020204030204" pitchFamily="34" charset="0"/>
                <a:cs typeface="Calibri" panose="020F0502020204030204" pitchFamily="34" charset="0"/>
              </a:rPr>
              <a:t>to perform the following checks on members of the Senior Management Team:</a:t>
            </a:r>
          </a:p>
          <a:p>
            <a:pPr marL="285750" indent="-285750">
              <a:buFont typeface="Arial" panose="020B0604020202020204" pitchFamily="34" charset="0"/>
              <a:buChar char="•"/>
            </a:pPr>
            <a:endParaRPr lang="en-GB" sz="18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6946" y="2668441"/>
            <a:ext cx="8630833" cy="2858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2210341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p:txBody>
          <a:bodyPr>
            <a:normAutofit fontScale="92500" lnSpcReduction="20000"/>
          </a:bodyPr>
          <a:lstStyle/>
          <a:p>
            <a:r>
              <a:rPr lang="en-US" dirty="0"/>
              <a:t>Criminal Background Checks</a:t>
            </a:r>
            <a:endParaRPr lang="en-GB" dirty="0"/>
          </a:p>
          <a:p>
            <a:endParaRPr lang="en-GB" dirty="0"/>
          </a:p>
        </p:txBody>
      </p:sp>
      <p:sp>
        <p:nvSpPr>
          <p:cNvPr id="3" name="Content Placeholder 2"/>
          <p:cNvSpPr>
            <a:spLocks noGrp="1"/>
          </p:cNvSpPr>
          <p:nvPr>
            <p:ph idx="1"/>
          </p:nvPr>
        </p:nvSpPr>
        <p:spPr/>
        <p:txBody>
          <a:bodyPr>
            <a:normAutofit/>
          </a:bodyPr>
          <a:lstStyle/>
          <a:p>
            <a:pPr marL="285750" indent="-285750">
              <a:buFont typeface="Arial" panose="020B0604020202020204" pitchFamily="34" charset="0"/>
              <a:buChar char="•"/>
            </a:pPr>
            <a:r>
              <a:rPr lang="en-GB" sz="2000" dirty="0" smtClean="0"/>
              <a:t>Internal staff moving to an SMF role and external candidates must declare if they have a criminal record</a:t>
            </a:r>
          </a:p>
          <a:p>
            <a:pPr marL="285750" indent="-285750">
              <a:buFont typeface="Arial" panose="020B0604020202020204" pitchFamily="34" charset="0"/>
              <a:buChar char="•"/>
            </a:pPr>
            <a:r>
              <a:rPr lang="en-GB" sz="2000" dirty="0" smtClean="0"/>
              <a:t>The Firm must verify that the information provided by a SMF candidate is true</a:t>
            </a:r>
          </a:p>
          <a:p>
            <a:pPr marL="285750" indent="-285750">
              <a:buFont typeface="Arial" panose="020B0604020202020204" pitchFamily="34" charset="0"/>
              <a:buChar char="•"/>
            </a:pPr>
            <a:r>
              <a:rPr lang="en-GB" sz="2000" dirty="0" smtClean="0"/>
              <a:t>The Firm will need to be registered with the Disclosure and Barring Service</a:t>
            </a:r>
          </a:p>
          <a:p>
            <a:pPr marL="285750" indent="-285750">
              <a:buFont typeface="Arial" panose="020B0604020202020204" pitchFamily="34" charset="0"/>
              <a:buChar char="•"/>
            </a:pPr>
            <a:r>
              <a:rPr lang="en-GB" sz="2000" dirty="0" smtClean="0"/>
              <a:t>Consideration would need to be given as to whether extra criminal record checks are needed for non-UK based SMF roles</a:t>
            </a:r>
            <a:endParaRPr lang="en-GB" sz="2000" dirty="0"/>
          </a:p>
        </p:txBody>
      </p:sp>
    </p:spTree>
    <p:custDataLst>
      <p:tags r:id="rId1"/>
    </p:custDataLst>
    <p:extLst>
      <p:ext uri="{BB962C8B-B14F-4D97-AF65-F5344CB8AC3E}">
        <p14:creationId xmlns:p14="http://schemas.microsoft.com/office/powerpoint/2010/main" val="11687145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9"/>
          </p:nvPr>
        </p:nvSpPr>
        <p:spPr>
          <a:xfrm>
            <a:off x="2816866" y="865517"/>
            <a:ext cx="8497711" cy="431923"/>
          </a:xfrm>
        </p:spPr>
        <p:txBody>
          <a:bodyPr>
            <a:normAutofit fontScale="92500" lnSpcReduction="20000"/>
          </a:bodyPr>
          <a:lstStyle/>
          <a:p>
            <a:r>
              <a:rPr lang="en-US" dirty="0" smtClean="0"/>
              <a:t>Background</a:t>
            </a:r>
            <a:endParaRPr lang="en-GB" dirty="0"/>
          </a:p>
        </p:txBody>
      </p:sp>
      <p:sp>
        <p:nvSpPr>
          <p:cNvPr id="3" name="Content Placeholder 2"/>
          <p:cNvSpPr>
            <a:spLocks noGrp="1"/>
          </p:cNvSpPr>
          <p:nvPr>
            <p:ph idx="1"/>
          </p:nvPr>
        </p:nvSpPr>
        <p:spPr>
          <a:xfrm>
            <a:off x="1346349" y="1968218"/>
            <a:ext cx="9729081" cy="3862338"/>
          </a:xfrm>
        </p:spPr>
        <p:txBody>
          <a:bodyPr>
            <a:normAutofit fontScale="70000" lnSpcReduction="20000"/>
          </a:bodyPr>
          <a:lstStyle/>
          <a:p>
            <a:pPr marL="0" indent="0">
              <a:buNone/>
            </a:pPr>
            <a:r>
              <a:rPr lang="en-US" sz="2600" dirty="0">
                <a:latin typeface="Calibri" panose="020F0502020204030204" pitchFamily="34" charset="0"/>
                <a:cs typeface="Calibri" panose="020F0502020204030204" pitchFamily="34" charset="0"/>
              </a:rPr>
              <a:t/>
            </a:r>
            <a:br>
              <a:rPr lang="en-US" sz="2600" dirty="0">
                <a:latin typeface="Calibri" panose="020F0502020204030204" pitchFamily="34" charset="0"/>
                <a:cs typeface="Calibri" panose="020F0502020204030204" pitchFamily="34" charset="0"/>
              </a:rPr>
            </a:br>
            <a:r>
              <a:rPr lang="en-US" sz="2600" dirty="0">
                <a:solidFill>
                  <a:srgbClr val="FF0000"/>
                </a:solidFill>
                <a:latin typeface="Calibri" panose="020F0502020204030204" pitchFamily="34" charset="0"/>
                <a:cs typeface="Calibri" panose="020F0502020204030204" pitchFamily="34" charset="0"/>
              </a:rPr>
              <a:t>“If firms don’t change their mindsets ... old habits ... will repeat themselves and we will see poor outcomes for consumers, poor outcomes for firms ... poor outcomes for markets and the industry with continued erosion of trust and reputation”</a:t>
            </a:r>
          </a:p>
          <a:p>
            <a:pPr marL="0" indent="0">
              <a:buNone/>
            </a:pPr>
            <a:r>
              <a:rPr lang="en-US" sz="2600" b="1" dirty="0"/>
              <a:t>Jonathan Davidson, FCA Director of Supervision, 12 July </a:t>
            </a:r>
            <a:r>
              <a:rPr lang="en-US" sz="2600" b="1" dirty="0" smtClean="0"/>
              <a:t>2016</a:t>
            </a:r>
          </a:p>
          <a:p>
            <a:pPr marL="0" indent="0">
              <a:buNone/>
            </a:pPr>
            <a:endParaRPr lang="en-US" sz="2600" b="1" dirty="0"/>
          </a:p>
          <a:p>
            <a:pPr>
              <a:buFont typeface="Wingdings" panose="05000000000000000000" pitchFamily="2" charset="2"/>
              <a:buChar char="§"/>
            </a:pPr>
            <a:r>
              <a:rPr lang="en-US" sz="2600" dirty="0">
                <a:latin typeface="Calibri" panose="020F0502020204030204" pitchFamily="34" charset="0"/>
                <a:cs typeface="Calibri" panose="020F0502020204030204" pitchFamily="34" charset="0"/>
              </a:rPr>
              <a:t> The above quotation from the FCA’s Director of Supervision describes the Financial Crisis of </a:t>
            </a:r>
            <a:r>
              <a:rPr lang="en-US" sz="2600" dirty="0" smtClean="0">
                <a:latin typeface="Calibri" panose="020F0502020204030204" pitchFamily="34" charset="0"/>
                <a:cs typeface="Calibri" panose="020F0502020204030204" pitchFamily="34" charset="0"/>
              </a:rPr>
              <a:t>2007/2008</a:t>
            </a:r>
            <a:endParaRPr lang="en-US" sz="2600" dirty="0">
              <a:latin typeface="Calibri" panose="020F0502020204030204" pitchFamily="34" charset="0"/>
              <a:cs typeface="Calibri" panose="020F0502020204030204" pitchFamily="34" charset="0"/>
            </a:endParaRPr>
          </a:p>
          <a:p>
            <a:pPr>
              <a:buFont typeface="Wingdings" panose="05000000000000000000" pitchFamily="2" charset="2"/>
              <a:buChar char="§"/>
            </a:pPr>
            <a:r>
              <a:rPr lang="en-US" sz="2600" dirty="0">
                <a:latin typeface="Calibri" panose="020F0502020204030204" pitchFamily="34" charset="0"/>
                <a:cs typeface="Calibri" panose="020F0502020204030204" pitchFamily="34" charset="0"/>
              </a:rPr>
              <a:t>There are many reasons behind the Financial Crisis, however regulators consistently agree that the ‘Accountability Framework’ within our Financial Services firms was a key issue, giving rise to the potential of not only fraud and lack of professionalism, but also a repeat scenario in future! </a:t>
            </a:r>
          </a:p>
          <a:p>
            <a:pPr>
              <a:buFont typeface="Wingdings" panose="05000000000000000000" pitchFamily="2" charset="2"/>
              <a:buChar char="§"/>
            </a:pPr>
            <a:r>
              <a:rPr lang="en-US" sz="2600" dirty="0">
                <a:latin typeface="Calibri" panose="020F0502020204030204" pitchFamily="34" charset="0"/>
                <a:cs typeface="Calibri" panose="020F0502020204030204" pitchFamily="34" charset="0"/>
              </a:rPr>
              <a:t>During this time we were (and still currently are) under The Approved Persons Regime and a code of conduct but many still feel this is inadequate. Industry regulators feel that there is still a sense of accountability on too small a population within the industry making it difficult for the regulator to identify who within a firm is responsible for a particular aspect of that organization's activities</a:t>
            </a:r>
            <a:r>
              <a:rPr lang="en-US" sz="2600" dirty="0" smtClean="0">
                <a:latin typeface="Calibri" panose="020F0502020204030204" pitchFamily="34" charset="0"/>
                <a:cs typeface="Calibri" panose="020F0502020204030204" pitchFamily="34" charset="0"/>
              </a:rPr>
              <a:t>.</a:t>
            </a:r>
            <a:endParaRPr lang="en-GB" dirty="0"/>
          </a:p>
        </p:txBody>
      </p:sp>
      <p:pic>
        <p:nvPicPr>
          <p:cNvPr id="4" name="Picture 3"/>
          <p:cNvPicPr>
            <a:picLocks noChangeAspect="1"/>
          </p:cNvPicPr>
          <p:nvPr/>
        </p:nvPicPr>
        <p:blipFill rotWithShape="1">
          <a:blip r:embed="rId3"/>
          <a:srcRect l="13883" t="30104" r="7513" b="32809"/>
          <a:stretch/>
        </p:blipFill>
        <p:spPr>
          <a:xfrm>
            <a:off x="9511748" y="455447"/>
            <a:ext cx="2549368" cy="841993"/>
          </a:xfrm>
          <a:prstGeom prst="rect">
            <a:avLst/>
          </a:prstGeom>
        </p:spPr>
      </p:pic>
      <p:pic>
        <p:nvPicPr>
          <p:cNvPr id="5" name="Picture 4"/>
          <p:cNvPicPr>
            <a:picLocks noChangeAspect="1"/>
          </p:cNvPicPr>
          <p:nvPr/>
        </p:nvPicPr>
        <p:blipFill>
          <a:blip r:embed="rId4"/>
          <a:stretch>
            <a:fillRect/>
          </a:stretch>
        </p:blipFill>
        <p:spPr>
          <a:xfrm>
            <a:off x="5744817" y="303804"/>
            <a:ext cx="3692237" cy="1125400"/>
          </a:xfrm>
          <a:prstGeom prst="rect">
            <a:avLst/>
          </a:prstGeom>
        </p:spPr>
      </p:pic>
    </p:spTree>
    <p:custDataLst>
      <p:tags r:id="rId1"/>
    </p:custDataLst>
    <p:extLst>
      <p:ext uri="{BB962C8B-B14F-4D97-AF65-F5344CB8AC3E}">
        <p14:creationId xmlns:p14="http://schemas.microsoft.com/office/powerpoint/2010/main" val="26107810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9"/>
          </p:nvPr>
        </p:nvSpPr>
        <p:spPr/>
        <p:txBody>
          <a:bodyPr>
            <a:normAutofit fontScale="92500" lnSpcReduction="20000"/>
          </a:bodyPr>
          <a:lstStyle/>
          <a:p>
            <a:r>
              <a:rPr lang="en-US" dirty="0" smtClean="0"/>
              <a:t>The Firm </a:t>
            </a:r>
            <a:r>
              <a:rPr lang="en-US" dirty="0"/>
              <a:t>Referencing Checklist</a:t>
            </a:r>
            <a:endParaRPr lang="en-GB" dirty="0"/>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931543" y="1633591"/>
            <a:ext cx="9257014" cy="381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632714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9"/>
          </p:nvPr>
        </p:nvSpPr>
        <p:spPr/>
        <p:txBody>
          <a:bodyPr>
            <a:normAutofit fontScale="92500" lnSpcReduction="20000"/>
          </a:bodyPr>
          <a:lstStyle/>
          <a:p>
            <a:r>
              <a:rPr lang="en-US" dirty="0" smtClean="0"/>
              <a:t>All staff - Conduct </a:t>
            </a:r>
            <a:r>
              <a:rPr lang="en-US" dirty="0"/>
              <a:t>Rules</a:t>
            </a:r>
            <a:endParaRPr lang="en-GB" dirty="0"/>
          </a:p>
        </p:txBody>
      </p:sp>
      <p:sp>
        <p:nvSpPr>
          <p:cNvPr id="3" name="Content Placeholder 2"/>
          <p:cNvSpPr>
            <a:spLocks noGrp="1"/>
          </p:cNvSpPr>
          <p:nvPr>
            <p:ph idx="1"/>
          </p:nvPr>
        </p:nvSpPr>
        <p:spPr>
          <a:xfrm>
            <a:off x="1296653" y="1663819"/>
            <a:ext cx="9729081" cy="3120347"/>
          </a:xfrm>
        </p:spPr>
        <p:txBody>
          <a:bodyPr/>
          <a:lstStyle/>
          <a:p>
            <a:pPr marL="285750" indent="-285750" fontAlgn="base">
              <a:buFont typeface="Arial" panose="020B0604020202020204" pitchFamily="34" charset="0"/>
              <a:buChar char="•"/>
            </a:pPr>
            <a:r>
              <a:rPr lang="en-US" sz="1800" dirty="0">
                <a:latin typeface="Calibri" panose="020F0502020204030204" pitchFamily="34" charset="0"/>
                <a:cs typeface="Calibri" panose="020F0502020204030204" pitchFamily="34" charset="0"/>
              </a:rPr>
              <a:t>The Conduct Rules seek to ensure a single standard applies across the market, and should help to shape </a:t>
            </a:r>
            <a:r>
              <a:rPr lang="en-US" sz="1800" dirty="0" smtClean="0">
                <a:latin typeface="Calibri" panose="020F0502020204030204" pitchFamily="34" charset="0"/>
                <a:cs typeface="Calibri" panose="020F0502020204030204" pitchFamily="34" charset="0"/>
              </a:rPr>
              <a:t>a </a:t>
            </a:r>
            <a:r>
              <a:rPr lang="en-US" sz="1800" dirty="0">
                <a:latin typeface="Calibri" panose="020F0502020204030204" pitchFamily="34" charset="0"/>
                <a:cs typeface="Calibri" panose="020F0502020204030204" pitchFamily="34" charset="0"/>
              </a:rPr>
              <a:t>firm's culture, standards and policies. </a:t>
            </a:r>
          </a:p>
          <a:p>
            <a:pPr marL="285750" indent="-285750" fontAlgn="base">
              <a:buFont typeface="Arial" panose="020B0604020202020204" pitchFamily="34" charset="0"/>
              <a:buChar char="•"/>
            </a:pPr>
            <a:r>
              <a:rPr lang="en-US" sz="1800" dirty="0">
                <a:latin typeface="Calibri" panose="020F0502020204030204" pitchFamily="34" charset="0"/>
                <a:cs typeface="Calibri" panose="020F0502020204030204" pitchFamily="34" charset="0"/>
              </a:rPr>
              <a:t>This is a </a:t>
            </a:r>
            <a:r>
              <a:rPr lang="en-US" sz="1800" b="1" dirty="0">
                <a:latin typeface="Calibri" panose="020F0502020204030204" pitchFamily="34" charset="0"/>
                <a:cs typeface="Calibri" panose="020F0502020204030204" pitchFamily="34" charset="0"/>
              </a:rPr>
              <a:t>new</a:t>
            </a:r>
            <a:r>
              <a:rPr lang="en-US" sz="1800" dirty="0">
                <a:latin typeface="Calibri" panose="020F0502020204030204" pitchFamily="34" charset="0"/>
                <a:cs typeface="Calibri" panose="020F0502020204030204" pitchFamily="34" charset="0"/>
              </a:rPr>
              <a:t> requirement, representing a meaningful change in the standards of conduct expected from those working in the financial services industry.</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There are two sets of basic rules which apply to employees. The first being for all staff, and the second tier for Senior Management.</a:t>
            </a:r>
          </a:p>
          <a:p>
            <a:pPr marL="285750" indent="-285750">
              <a:buFont typeface="Arial" panose="020B0604020202020204" pitchFamily="34" charset="0"/>
              <a:buChar char="•"/>
            </a:pPr>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052398155"/>
              </p:ext>
            </p:extLst>
          </p:nvPr>
        </p:nvGraphicFramePr>
        <p:xfrm>
          <a:off x="1970355" y="3493212"/>
          <a:ext cx="8128000" cy="2758260"/>
        </p:xfrm>
        <a:graphic>
          <a:graphicData uri="http://schemas.openxmlformats.org/drawingml/2006/table">
            <a:tbl>
              <a:tblPr firstRow="1" bandRow="1">
                <a:tableStyleId>{5C22544A-7EE6-4342-B048-85BDC9FD1C3A}</a:tableStyleId>
              </a:tblPr>
              <a:tblGrid>
                <a:gridCol w="1194085"/>
                <a:gridCol w="6933915"/>
              </a:tblGrid>
              <a:tr h="369525">
                <a:tc>
                  <a:txBody>
                    <a:bodyPr/>
                    <a:lstStyle/>
                    <a:p>
                      <a:r>
                        <a:rPr lang="en-GB" dirty="0" smtClean="0"/>
                        <a:t>Tier 1 </a:t>
                      </a:r>
                      <a:endParaRPr lang="en-GB" dirty="0"/>
                    </a:p>
                  </a:txBody>
                  <a:tcPr/>
                </a:tc>
                <a:tc>
                  <a:txBody>
                    <a:bodyPr/>
                    <a:lstStyle/>
                    <a:p>
                      <a:r>
                        <a:rPr lang="en-GB" dirty="0" smtClean="0"/>
                        <a:t>Individual Responsibility</a:t>
                      </a:r>
                      <a:endParaRPr lang="en-GB" dirty="0"/>
                    </a:p>
                  </a:txBody>
                  <a:tcPr/>
                </a:tc>
              </a:tr>
              <a:tr h="369525">
                <a:tc>
                  <a:txBody>
                    <a:bodyPr/>
                    <a:lstStyle/>
                    <a:p>
                      <a:r>
                        <a:rPr lang="en-GB" dirty="0" smtClean="0"/>
                        <a:t>CR1</a:t>
                      </a:r>
                      <a:endParaRPr lang="en-GB" dirty="0"/>
                    </a:p>
                  </a:txBody>
                  <a:tcPr/>
                </a:tc>
                <a:tc>
                  <a:txBody>
                    <a:bodyPr/>
                    <a:lstStyle/>
                    <a:p>
                      <a:r>
                        <a:rPr lang="en-GB" dirty="0" smtClean="0"/>
                        <a:t>You</a:t>
                      </a:r>
                      <a:r>
                        <a:rPr lang="en-GB" baseline="0" dirty="0" smtClean="0"/>
                        <a:t> must act with integrity</a:t>
                      </a:r>
                      <a:endParaRPr lang="en-GB" dirty="0"/>
                    </a:p>
                  </a:txBody>
                  <a:tcPr/>
                </a:tc>
              </a:tr>
              <a:tr h="369525">
                <a:tc>
                  <a:txBody>
                    <a:bodyPr/>
                    <a:lstStyle/>
                    <a:p>
                      <a:r>
                        <a:rPr lang="en-GB" dirty="0" smtClean="0"/>
                        <a:t>CR2</a:t>
                      </a:r>
                      <a:endParaRPr lang="en-GB" dirty="0"/>
                    </a:p>
                  </a:txBody>
                  <a:tcPr/>
                </a:tc>
                <a:tc>
                  <a:txBody>
                    <a:bodyPr/>
                    <a:lstStyle/>
                    <a:p>
                      <a:r>
                        <a:rPr lang="en-GB" dirty="0" smtClean="0"/>
                        <a:t>You must act with due</a:t>
                      </a:r>
                      <a:r>
                        <a:rPr lang="en-GB" baseline="0" dirty="0" smtClean="0"/>
                        <a:t> care, skill and diligence</a:t>
                      </a:r>
                      <a:endParaRPr lang="en-GB" dirty="0"/>
                    </a:p>
                  </a:txBody>
                  <a:tcPr/>
                </a:tc>
              </a:tr>
              <a:tr h="637810">
                <a:tc>
                  <a:txBody>
                    <a:bodyPr/>
                    <a:lstStyle/>
                    <a:p>
                      <a:r>
                        <a:rPr lang="en-GB" dirty="0" smtClean="0"/>
                        <a:t>CR3</a:t>
                      </a:r>
                      <a:endParaRPr lang="en-GB" dirty="0"/>
                    </a:p>
                  </a:txBody>
                  <a:tcPr/>
                </a:tc>
                <a:tc>
                  <a:txBody>
                    <a:bodyPr/>
                    <a:lstStyle/>
                    <a:p>
                      <a:r>
                        <a:rPr lang="en-GB" dirty="0" smtClean="0"/>
                        <a:t>You must be open and co-operative with the FCA,</a:t>
                      </a:r>
                      <a:r>
                        <a:rPr lang="en-GB" baseline="0" dirty="0" smtClean="0"/>
                        <a:t> PRA and other regulators</a:t>
                      </a:r>
                      <a:endParaRPr lang="en-GB" dirty="0"/>
                    </a:p>
                  </a:txBody>
                  <a:tcPr/>
                </a:tc>
              </a:tr>
              <a:tr h="637810">
                <a:tc>
                  <a:txBody>
                    <a:bodyPr/>
                    <a:lstStyle/>
                    <a:p>
                      <a:r>
                        <a:rPr lang="en-GB" dirty="0" smtClean="0"/>
                        <a:t>CR4</a:t>
                      </a:r>
                      <a:endParaRPr lang="en-GB" dirty="0"/>
                    </a:p>
                  </a:txBody>
                  <a:tcPr/>
                </a:tc>
                <a:tc>
                  <a:txBody>
                    <a:bodyPr/>
                    <a:lstStyle/>
                    <a:p>
                      <a:r>
                        <a:rPr lang="en-GB" dirty="0" smtClean="0"/>
                        <a:t>You must pay due regard to the interests of customers</a:t>
                      </a:r>
                      <a:r>
                        <a:rPr lang="en-GB" baseline="0" dirty="0" smtClean="0"/>
                        <a:t> and treat them fairly</a:t>
                      </a:r>
                      <a:endParaRPr lang="en-GB" dirty="0"/>
                    </a:p>
                  </a:txBody>
                  <a:tcPr/>
                </a:tc>
              </a:tr>
              <a:tr h="369525">
                <a:tc>
                  <a:txBody>
                    <a:bodyPr/>
                    <a:lstStyle/>
                    <a:p>
                      <a:r>
                        <a:rPr lang="en-GB" dirty="0" smtClean="0"/>
                        <a:t>CR5</a:t>
                      </a:r>
                      <a:endParaRPr lang="en-GB" dirty="0"/>
                    </a:p>
                  </a:txBody>
                  <a:tcPr/>
                </a:tc>
                <a:tc>
                  <a:txBody>
                    <a:bodyPr/>
                    <a:lstStyle/>
                    <a:p>
                      <a:r>
                        <a:rPr lang="en-GB" dirty="0" smtClean="0"/>
                        <a:t>You must observe</a:t>
                      </a:r>
                      <a:r>
                        <a:rPr lang="en-GB" baseline="0" dirty="0" smtClean="0"/>
                        <a:t> proper standards of conduct</a:t>
                      </a:r>
                      <a:endParaRPr lang="en-GB" dirty="0"/>
                    </a:p>
                  </a:txBody>
                  <a:tcPr/>
                </a:tc>
              </a:tr>
            </a:tbl>
          </a:graphicData>
        </a:graphic>
      </p:graphicFrame>
    </p:spTree>
    <p:custDataLst>
      <p:tags r:id="rId1"/>
    </p:custDataLst>
    <p:extLst>
      <p:ext uri="{BB962C8B-B14F-4D97-AF65-F5344CB8AC3E}">
        <p14:creationId xmlns:p14="http://schemas.microsoft.com/office/powerpoint/2010/main" val="36321837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8901" y="3776343"/>
            <a:ext cx="10042901" cy="1826141"/>
          </a:xfrm>
          <a:prstGeom prst="rect">
            <a:avLst/>
          </a:prstGeom>
        </p:spPr>
        <p:txBody>
          <a:bodyPr wrap="square">
            <a:spAutoFit/>
          </a:bodyPr>
          <a:lstStyle/>
          <a:p>
            <a:pPr marL="228600" lvl="0" indent="-228600" defTabSz="914400">
              <a:spcBef>
                <a:spcPts val="1000"/>
              </a:spcBef>
              <a:buSzPct val="125000"/>
              <a:buFont typeface="Arial" panose="020B0604020202020204" pitchFamily="34" charset="0"/>
              <a:buChar char="•"/>
            </a:pPr>
            <a:r>
              <a:rPr lang="en-US" sz="1600" dirty="0">
                <a:solidFill>
                  <a:srgbClr val="002060"/>
                </a:solidFill>
                <a:latin typeface="Calibri" panose="020F0502020204030204" pitchFamily="34" charset="0"/>
                <a:cs typeface="Calibri" panose="020F0502020204030204" pitchFamily="34" charset="0"/>
              </a:rPr>
              <a:t>Firms must train employees to understand how the conduct rules are relevant to their individual roles. A Senior Manager will be personally responsible for ensuring compliance with this</a:t>
            </a:r>
          </a:p>
          <a:p>
            <a:pPr marL="228600" lvl="0" indent="-228600" defTabSz="914400">
              <a:spcBef>
                <a:spcPts val="1000"/>
              </a:spcBef>
              <a:buSzPct val="125000"/>
              <a:buFont typeface="Arial" panose="020B0604020202020204" pitchFamily="34" charset="0"/>
              <a:buChar char="•"/>
            </a:pPr>
            <a:r>
              <a:rPr lang="en-US" sz="1600" dirty="0">
                <a:solidFill>
                  <a:srgbClr val="002060"/>
                </a:solidFill>
                <a:latin typeface="Calibri" panose="020F0502020204030204" pitchFamily="34" charset="0"/>
                <a:cs typeface="Calibri" panose="020F0502020204030204" pitchFamily="34" charset="0"/>
              </a:rPr>
              <a:t>Firms must report disciplinary actions taken due to a breach of the conduct rules to the FCA. This must be completed within seven days for Senior Managers, and on an annual basis for all other employees</a:t>
            </a:r>
          </a:p>
          <a:p>
            <a:pPr marL="228600" lvl="0" indent="-228600" defTabSz="914400">
              <a:spcBef>
                <a:spcPts val="1000"/>
              </a:spcBef>
              <a:buSzPct val="125000"/>
              <a:buFont typeface="Arial" panose="020B0604020202020204" pitchFamily="34" charset="0"/>
              <a:buChar char="•"/>
            </a:pPr>
            <a:r>
              <a:rPr lang="en-US" sz="1600" dirty="0">
                <a:solidFill>
                  <a:srgbClr val="002060"/>
                </a:solidFill>
                <a:latin typeface="Calibri" panose="020F0502020204030204" pitchFamily="34" charset="0"/>
                <a:cs typeface="Calibri" panose="020F0502020204030204" pitchFamily="34" charset="0"/>
              </a:rPr>
              <a:t>SMF and Certification Regime employees will need to be trained and abide by the Conduct Rules from the start of the new regime but firms will have a further 12 months to train their other employees on the Conduct Rules.</a:t>
            </a:r>
          </a:p>
        </p:txBody>
      </p:sp>
      <p:graphicFrame>
        <p:nvGraphicFramePr>
          <p:cNvPr id="2" name="Table 1"/>
          <p:cNvGraphicFramePr>
            <a:graphicFrameLocks noGrp="1"/>
          </p:cNvGraphicFramePr>
          <p:nvPr>
            <p:extLst>
              <p:ext uri="{D42A27DB-BD31-4B8C-83A1-F6EECF244321}">
                <p14:modId xmlns:p14="http://schemas.microsoft.com/office/powerpoint/2010/main" val="1009172680"/>
              </p:ext>
            </p:extLst>
          </p:nvPr>
        </p:nvGraphicFramePr>
        <p:xfrm>
          <a:off x="3470382" y="590336"/>
          <a:ext cx="8128000" cy="2931160"/>
        </p:xfrm>
        <a:graphic>
          <a:graphicData uri="http://schemas.openxmlformats.org/drawingml/2006/table">
            <a:tbl>
              <a:tblPr firstRow="1" bandRow="1">
                <a:tableStyleId>{5C22544A-7EE6-4342-B048-85BDC9FD1C3A}</a:tableStyleId>
              </a:tblPr>
              <a:tblGrid>
                <a:gridCol w="1194086"/>
                <a:gridCol w="6933914"/>
              </a:tblGrid>
              <a:tr h="370840">
                <a:tc>
                  <a:txBody>
                    <a:bodyPr/>
                    <a:lstStyle/>
                    <a:p>
                      <a:r>
                        <a:rPr lang="en-GB" dirty="0" smtClean="0"/>
                        <a:t>Tier</a:t>
                      </a:r>
                      <a:r>
                        <a:rPr lang="en-GB" baseline="0" dirty="0" smtClean="0"/>
                        <a:t> 2</a:t>
                      </a:r>
                      <a:endParaRPr lang="en-GB" dirty="0"/>
                    </a:p>
                  </a:txBody>
                  <a:tcPr/>
                </a:tc>
                <a:tc>
                  <a:txBody>
                    <a:bodyPr/>
                    <a:lstStyle/>
                    <a:p>
                      <a:r>
                        <a:rPr lang="en-GB" dirty="0" smtClean="0"/>
                        <a:t>Senior Management Conduct Rules</a:t>
                      </a:r>
                      <a:endParaRPr lang="en-GB" dirty="0"/>
                    </a:p>
                  </a:txBody>
                  <a:tcPr/>
                </a:tc>
              </a:tr>
              <a:tr h="370840">
                <a:tc>
                  <a:txBody>
                    <a:bodyPr/>
                    <a:lstStyle/>
                    <a:p>
                      <a:r>
                        <a:rPr lang="en-GB" dirty="0" smtClean="0"/>
                        <a:t>SM1</a:t>
                      </a:r>
                      <a:endParaRPr lang="en-GB" dirty="0"/>
                    </a:p>
                  </a:txBody>
                  <a:tcPr/>
                </a:tc>
                <a:tc>
                  <a:txBody>
                    <a:bodyPr/>
                    <a:lstStyle/>
                    <a:p>
                      <a:r>
                        <a:rPr lang="en-GB" dirty="0" smtClean="0"/>
                        <a:t>You must take reasonable steps to ensure that the business</a:t>
                      </a:r>
                      <a:r>
                        <a:rPr lang="en-GB" baseline="0" dirty="0" smtClean="0"/>
                        <a:t> of the firm for which you are responsible is controlled effectively</a:t>
                      </a:r>
                      <a:endParaRPr lang="en-GB" dirty="0"/>
                    </a:p>
                  </a:txBody>
                  <a:tcPr/>
                </a:tc>
              </a:tr>
              <a:tr h="370840">
                <a:tc>
                  <a:txBody>
                    <a:bodyPr/>
                    <a:lstStyle/>
                    <a:p>
                      <a:r>
                        <a:rPr lang="en-GB" dirty="0" smtClean="0"/>
                        <a:t>SM2</a:t>
                      </a:r>
                      <a:endParaRPr lang="en-GB" dirty="0"/>
                    </a:p>
                  </a:txBody>
                  <a:tcPr/>
                </a:tc>
                <a:tc>
                  <a:txBody>
                    <a:bodyPr/>
                    <a:lstStyle/>
                    <a:p>
                      <a:r>
                        <a:rPr lang="en-GB" dirty="0" smtClean="0"/>
                        <a:t>You must take</a:t>
                      </a:r>
                      <a:r>
                        <a:rPr lang="en-GB" baseline="0" dirty="0" smtClean="0"/>
                        <a:t> reasonable steps to ensure it complies with all the relevant requirements and standards of the regulatory system</a:t>
                      </a:r>
                      <a:endParaRPr lang="en-GB" dirty="0"/>
                    </a:p>
                  </a:txBody>
                  <a:tcPr/>
                </a:tc>
              </a:tr>
              <a:tr h="370840">
                <a:tc>
                  <a:txBody>
                    <a:bodyPr/>
                    <a:lstStyle/>
                    <a:p>
                      <a:r>
                        <a:rPr lang="en-GB" dirty="0" smtClean="0"/>
                        <a:t>SM3</a:t>
                      </a:r>
                      <a:endParaRPr lang="en-GB" dirty="0"/>
                    </a:p>
                  </a:txBody>
                  <a:tcPr/>
                </a:tc>
                <a:tc>
                  <a:txBody>
                    <a:bodyPr/>
                    <a:lstStyle/>
                    <a:p>
                      <a:r>
                        <a:rPr lang="en-GB" dirty="0" smtClean="0"/>
                        <a:t>You must ensure that any delegation of your responsibilities</a:t>
                      </a:r>
                      <a:r>
                        <a:rPr lang="en-GB" baseline="0" dirty="0" smtClean="0"/>
                        <a:t> is to an appropriate person and that you oversee that delegation effectively</a:t>
                      </a:r>
                      <a:endParaRPr lang="en-GB" dirty="0"/>
                    </a:p>
                  </a:txBody>
                  <a:tcPr/>
                </a:tc>
              </a:tr>
              <a:tr h="370840">
                <a:tc>
                  <a:txBody>
                    <a:bodyPr/>
                    <a:lstStyle/>
                    <a:p>
                      <a:r>
                        <a:rPr lang="en-GB" dirty="0" smtClean="0"/>
                        <a:t>SM4</a:t>
                      </a:r>
                      <a:endParaRPr lang="en-GB" dirty="0"/>
                    </a:p>
                  </a:txBody>
                  <a:tcPr/>
                </a:tc>
                <a:tc>
                  <a:txBody>
                    <a:bodyPr/>
                    <a:lstStyle/>
                    <a:p>
                      <a:r>
                        <a:rPr lang="en-GB" dirty="0" smtClean="0"/>
                        <a:t>You must disclose</a:t>
                      </a:r>
                      <a:r>
                        <a:rPr lang="en-GB" baseline="0" dirty="0" smtClean="0"/>
                        <a:t> appropriately any information of which the FCA or PRA would reasonably expect notice</a:t>
                      </a:r>
                      <a:endParaRPr lang="en-GB" dirty="0"/>
                    </a:p>
                  </a:txBody>
                  <a:tcPr/>
                </a:tc>
              </a:tr>
            </a:tbl>
          </a:graphicData>
        </a:graphic>
      </p:graphicFrame>
    </p:spTree>
    <p:custDataLst>
      <p:tags r:id="rId1"/>
    </p:custDataLst>
    <p:extLst>
      <p:ext uri="{BB962C8B-B14F-4D97-AF65-F5344CB8AC3E}">
        <p14:creationId xmlns:p14="http://schemas.microsoft.com/office/powerpoint/2010/main" val="8044205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Notifying the </a:t>
            </a:r>
            <a:r>
              <a:rPr lang="en-US" dirty="0" smtClean="0"/>
              <a:t>FCA when…..</a:t>
            </a:r>
            <a:endParaRPr lang="en-GB" dirty="0"/>
          </a:p>
        </p:txBody>
      </p:sp>
      <p:sp>
        <p:nvSpPr>
          <p:cNvPr id="3" name="Content Placeholder 2"/>
          <p:cNvSpPr>
            <a:spLocks noGrp="1"/>
          </p:cNvSpPr>
          <p:nvPr>
            <p:ph idx="1"/>
          </p:nvPr>
        </p:nvSpPr>
        <p:spPr>
          <a:xfrm>
            <a:off x="1296653" y="1654139"/>
            <a:ext cx="9729081" cy="4232953"/>
          </a:xfrm>
        </p:spPr>
        <p:txBody>
          <a:bodyPr>
            <a:noAutofit/>
          </a:bodyPr>
          <a:lstStyle/>
          <a:p>
            <a:r>
              <a:rPr lang="en-US" dirty="0">
                <a:latin typeface="Calibri" panose="020F0502020204030204" pitchFamily="34" charset="0"/>
                <a:cs typeface="Calibri" panose="020F0502020204030204" pitchFamily="34" charset="0"/>
              </a:rPr>
              <a:t>There are specific instances when the FCA must be notified within the Senior Managers Regime, including where FCA pre-approval is required</a:t>
            </a:r>
            <a:r>
              <a:rPr lang="en-US"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buNone/>
            </a:pPr>
            <a:r>
              <a:rPr lang="en-US" b="1" dirty="0">
                <a:latin typeface="Calibri" panose="020F0502020204030204" pitchFamily="34" charset="0"/>
                <a:cs typeface="Calibri" panose="020F0502020204030204" pitchFamily="34" charset="0"/>
              </a:rPr>
              <a:t>Performing an SMF role for the first time:</a:t>
            </a:r>
            <a:endParaRPr lang="en-US" dirty="0">
              <a:latin typeface="Calibri" panose="020F0502020204030204" pitchFamily="34" charset="0"/>
              <a:cs typeface="Calibri" panose="020F0502020204030204" pitchFamily="34" charset="0"/>
            </a:endParaRPr>
          </a:p>
          <a:p>
            <a:pPr marL="0" indent="0" fontAlgn="base">
              <a:buNone/>
            </a:pPr>
            <a:r>
              <a:rPr lang="en-US" dirty="0">
                <a:latin typeface="Calibri" panose="020F0502020204030204" pitchFamily="34" charset="0"/>
                <a:cs typeface="Calibri" panose="020F0502020204030204" pitchFamily="34" charset="0"/>
              </a:rPr>
              <a:t>If you are performing an SMF for the first time after 9 December 2019, you will require FCA approval. </a:t>
            </a:r>
            <a:r>
              <a:rPr lang="en-US" dirty="0" smtClean="0">
                <a:latin typeface="Calibri" panose="020F0502020204030204" pitchFamily="34" charset="0"/>
                <a:cs typeface="Calibri" panose="020F0502020204030204" pitchFamily="34" charset="0"/>
              </a:rPr>
              <a:t>The Firm </a:t>
            </a:r>
            <a:r>
              <a:rPr lang="en-US" dirty="0">
                <a:latin typeface="Calibri" panose="020F0502020204030204" pitchFamily="34" charset="0"/>
                <a:cs typeface="Calibri" panose="020F0502020204030204" pitchFamily="34" charset="0"/>
              </a:rPr>
              <a:t>will need to submit: </a:t>
            </a:r>
            <a:r>
              <a:rPr lang="en-US" dirty="0" smtClean="0">
                <a:latin typeface="Calibri" panose="020F0502020204030204" pitchFamily="34" charset="0"/>
                <a:cs typeface="Calibri" panose="020F0502020204030204" pitchFamily="34" charset="0"/>
              </a:rPr>
              <a:t/>
            </a:r>
            <a:br>
              <a:rPr lang="en-US" dirty="0" smtClean="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a:p>
            <a:pPr lvl="2" fontAlgn="base"/>
            <a:r>
              <a:rPr lang="en-US" dirty="0">
                <a:latin typeface="Calibri" panose="020F0502020204030204" pitchFamily="34" charset="0"/>
                <a:cs typeface="Calibri" panose="020F0502020204030204" pitchFamily="34" charset="0"/>
              </a:rPr>
              <a:t>An Approval form (which includes a ‘fitness and propriety’ questionnaire)</a:t>
            </a:r>
          </a:p>
          <a:p>
            <a:pPr lvl="2" fontAlgn="base"/>
            <a:r>
              <a:rPr lang="en-US" dirty="0">
                <a:latin typeface="Calibri" panose="020F0502020204030204" pitchFamily="34" charset="0"/>
                <a:cs typeface="Calibri" panose="020F0502020204030204" pitchFamily="34" charset="0"/>
              </a:rPr>
              <a:t>A Statement of Responsibilities (</a:t>
            </a:r>
            <a:r>
              <a:rPr lang="en-US" dirty="0" err="1">
                <a:latin typeface="Calibri" panose="020F0502020204030204" pitchFamily="34" charset="0"/>
                <a:cs typeface="Calibri" panose="020F0502020204030204" pitchFamily="34" charset="0"/>
              </a:rPr>
              <a:t>SoR</a:t>
            </a:r>
            <a:r>
              <a:rPr lang="en-US" dirty="0">
                <a:latin typeface="Calibri" panose="020F0502020204030204" pitchFamily="34" charset="0"/>
                <a:cs typeface="Calibri" panose="020F0502020204030204" pitchFamily="34" charset="0"/>
              </a:rPr>
              <a:t>) which must be approved by the FCA before starting the role</a:t>
            </a:r>
          </a:p>
          <a:p>
            <a:pPr lvl="2" fontAlgn="base"/>
            <a:r>
              <a:rPr lang="en-US" dirty="0">
                <a:latin typeface="Calibri" panose="020F0502020204030204" pitchFamily="34" charset="0"/>
                <a:cs typeface="Calibri" panose="020F0502020204030204" pitchFamily="34" charset="0"/>
              </a:rPr>
              <a:t>Other documentation, including a CV, GAP Skills Analysis, Induction Program, T&amp;C plan and information on how competency was assessed</a:t>
            </a:r>
            <a:r>
              <a:rPr lang="en-US" dirty="0" smtClean="0">
                <a:latin typeface="Calibri" panose="020F0502020204030204" pitchFamily="34" charset="0"/>
                <a:cs typeface="Calibri" panose="020F0502020204030204" pitchFamily="34" charset="0"/>
              </a:rPr>
              <a:t>.</a:t>
            </a:r>
            <a:br>
              <a:rPr lang="en-US" dirty="0" smtClean="0">
                <a:latin typeface="Calibri" panose="020F0502020204030204" pitchFamily="34" charset="0"/>
                <a:cs typeface="Calibri" panose="020F0502020204030204" pitchFamily="34" charset="0"/>
              </a:rPr>
            </a:br>
            <a:endParaRPr lang="en-US" dirty="0">
              <a:latin typeface="Calibri" panose="020F0502020204030204" pitchFamily="34" charset="0"/>
              <a:cs typeface="Calibri" panose="020F0502020204030204" pitchFamily="34" charset="0"/>
            </a:endParaRPr>
          </a:p>
          <a:p>
            <a:pPr fontAlgn="base"/>
            <a:r>
              <a:rPr lang="en-US" dirty="0">
                <a:latin typeface="Calibri" panose="020F0502020204030204" pitchFamily="34" charset="0"/>
                <a:cs typeface="Calibri" panose="020F0502020204030204" pitchFamily="34" charset="0"/>
              </a:rPr>
              <a:t>On the 9 December 2019, existing Approved Persons are converted to the new SMFs. However, </a:t>
            </a:r>
            <a:r>
              <a:rPr lang="en-US" dirty="0" smtClean="0">
                <a:latin typeface="Calibri" panose="020F0502020204030204" pitchFamily="34" charset="0"/>
                <a:cs typeface="Calibri" panose="020F0502020204030204" pitchFamily="34" charset="0"/>
              </a:rPr>
              <a:t>The Firm </a:t>
            </a:r>
            <a:r>
              <a:rPr lang="en-US" dirty="0">
                <a:latin typeface="Calibri" panose="020F0502020204030204" pitchFamily="34" charset="0"/>
                <a:cs typeface="Calibri" panose="020F0502020204030204" pitchFamily="34" charset="0"/>
              </a:rPr>
              <a:t>must have completed and submitted to the FCA a Statement of Responsibility for each Senior Manager in advance)</a:t>
            </a:r>
          </a:p>
          <a:p>
            <a:pPr fontAlgn="base"/>
            <a:r>
              <a:rPr lang="en-US" dirty="0">
                <a:latin typeface="Calibri" panose="020F0502020204030204" pitchFamily="34" charset="0"/>
                <a:cs typeface="Calibri" panose="020F0502020204030204" pitchFamily="34" charset="0"/>
              </a:rPr>
              <a:t>The FCA must also be notified if there are any significant changes to the responsibility of a SMF holder or if an individual will cease to hold a SMF.</a:t>
            </a:r>
          </a:p>
          <a:p>
            <a:endParaRPr lang="en-GB" sz="1500" dirty="0"/>
          </a:p>
        </p:txBody>
      </p:sp>
    </p:spTree>
    <p:custDataLst>
      <p:tags r:id="rId1"/>
    </p:custDataLst>
    <p:extLst>
      <p:ext uri="{BB962C8B-B14F-4D97-AF65-F5344CB8AC3E}">
        <p14:creationId xmlns:p14="http://schemas.microsoft.com/office/powerpoint/2010/main" val="255021037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fontAlgn="base">
              <a:buNone/>
            </a:pPr>
            <a:r>
              <a:rPr lang="en-US" sz="2000" dirty="0">
                <a:latin typeface="Calibri" panose="020F0502020204030204" pitchFamily="34" charset="0"/>
                <a:cs typeface="Calibri" panose="020F0502020204030204" pitchFamily="34" charset="0"/>
              </a:rPr>
              <a:t>The FCA must also be notified If </a:t>
            </a:r>
            <a:r>
              <a:rPr lang="en-US" sz="2000" dirty="0" smtClean="0">
                <a:latin typeface="Calibri" panose="020F0502020204030204" pitchFamily="34" charset="0"/>
                <a:cs typeface="Calibri" panose="020F0502020204030204" pitchFamily="34" charset="0"/>
              </a:rPr>
              <a:t>The Firm </a:t>
            </a:r>
            <a:r>
              <a:rPr lang="en-US" sz="2000" dirty="0">
                <a:latin typeface="Calibri" panose="020F0502020204030204" pitchFamily="34" charset="0"/>
                <a:cs typeface="Calibri" panose="020F0502020204030204" pitchFamily="34" charset="0"/>
              </a:rPr>
              <a:t>takes disciplinary action against a SMF holder, which is defined by the FCA, as:</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a formal written warning </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suspension or dismissal </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reduction or recovery of remuneration</a:t>
            </a:r>
          </a:p>
          <a:p>
            <a:pPr marL="0" indent="0" fontAlgn="base">
              <a:buNone/>
            </a:pPr>
            <a:r>
              <a:rPr lang="en-US" sz="2000" dirty="0" smtClean="0">
                <a:latin typeface="Calibri" panose="020F0502020204030204" pitchFamily="34" charset="0"/>
                <a:cs typeface="Calibri" panose="020F0502020204030204" pitchFamily="34" charset="0"/>
              </a:rPr>
              <a:t>The Firm </a:t>
            </a:r>
            <a:r>
              <a:rPr lang="en-US" sz="2000" dirty="0">
                <a:latin typeface="Calibri" panose="020F0502020204030204" pitchFamily="34" charset="0"/>
                <a:cs typeface="Calibri" panose="020F0502020204030204" pitchFamily="34" charset="0"/>
              </a:rPr>
              <a:t>must notify the FCA </a:t>
            </a:r>
            <a:r>
              <a:rPr lang="en-US" sz="2000" b="1" dirty="0">
                <a:latin typeface="Calibri" panose="020F0502020204030204" pitchFamily="34" charset="0"/>
                <a:cs typeface="Calibri" panose="020F0502020204030204" pitchFamily="34" charset="0"/>
              </a:rPr>
              <a:t>within seven business days </a:t>
            </a:r>
            <a:r>
              <a:rPr lang="en-US" sz="2000" dirty="0">
                <a:latin typeface="Calibri" panose="020F0502020204030204" pitchFamily="34" charset="0"/>
                <a:cs typeface="Calibri" panose="020F0502020204030204" pitchFamily="34" charset="0"/>
              </a:rPr>
              <a:t>or in serious instances or breaches of conduct, one business day.</a:t>
            </a:r>
          </a:p>
          <a:p>
            <a:endParaRPr lang="en-GB" sz="2000" dirty="0"/>
          </a:p>
        </p:txBody>
      </p:sp>
    </p:spTree>
    <p:custDataLst>
      <p:tags r:id="rId1"/>
    </p:custDataLst>
    <p:extLst>
      <p:ext uri="{BB962C8B-B14F-4D97-AF65-F5344CB8AC3E}">
        <p14:creationId xmlns:p14="http://schemas.microsoft.com/office/powerpoint/2010/main" val="6676526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9"/>
          </p:nvPr>
        </p:nvSpPr>
        <p:spPr/>
        <p:txBody>
          <a:bodyPr>
            <a:normAutofit fontScale="92500" lnSpcReduction="20000"/>
          </a:bodyPr>
          <a:lstStyle/>
          <a:p>
            <a:r>
              <a:rPr lang="en-US" dirty="0"/>
              <a:t>Timeframes</a:t>
            </a:r>
            <a:endParaRPr lang="en-GB" dirty="0"/>
          </a:p>
        </p:txBody>
      </p:sp>
      <p:pic>
        <p:nvPicPr>
          <p:cNvPr id="1433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82760" y="1756155"/>
            <a:ext cx="4566300" cy="2139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29966" y="535025"/>
            <a:ext cx="4633913" cy="268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9628" y="3532043"/>
            <a:ext cx="4819973" cy="2386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40342" y="1311241"/>
            <a:ext cx="1798342" cy="1788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432340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9"/>
          </p:nvPr>
        </p:nvSpPr>
        <p:spPr/>
        <p:txBody>
          <a:bodyPr>
            <a:normAutofit fontScale="92500" lnSpcReduction="20000"/>
          </a:bodyPr>
          <a:lstStyle/>
          <a:p>
            <a:r>
              <a:rPr lang="en-GB" dirty="0" smtClean="0"/>
              <a:t>Questions</a:t>
            </a:r>
            <a:endParaRPr lang="en-GB" dirty="0"/>
          </a:p>
        </p:txBody>
      </p:sp>
      <p:sp>
        <p:nvSpPr>
          <p:cNvPr id="2" name="Content Placeholder 1"/>
          <p:cNvSpPr>
            <a:spLocks noGrp="1"/>
          </p:cNvSpPr>
          <p:nvPr>
            <p:ph idx="1"/>
          </p:nvPr>
        </p:nvSpPr>
        <p:spPr/>
        <p:txBody>
          <a:bodyPr>
            <a:normAutofit/>
          </a:bodyPr>
          <a:lstStyle/>
          <a:p>
            <a:pPr algn="ctr"/>
            <a:r>
              <a:rPr lang="en-US" sz="2400" dirty="0"/>
              <a:t>Please refer any questions to </a:t>
            </a:r>
            <a:r>
              <a:rPr lang="en-US" sz="2400" dirty="0" err="1"/>
              <a:t>iComplyonline</a:t>
            </a:r>
            <a:r>
              <a:rPr lang="en-US" sz="2400" dirty="0"/>
              <a:t> Ltd</a:t>
            </a:r>
            <a:endParaRPr lang="en-GB" sz="2400" dirty="0"/>
          </a:p>
        </p:txBody>
      </p:sp>
    </p:spTree>
    <p:custDataLst>
      <p:tags r:id="rId1"/>
    </p:custDataLst>
    <p:extLst>
      <p:ext uri="{BB962C8B-B14F-4D97-AF65-F5344CB8AC3E}">
        <p14:creationId xmlns:p14="http://schemas.microsoft.com/office/powerpoint/2010/main" val="16003017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9"/>
          </p:nvPr>
        </p:nvSpPr>
        <p:spPr/>
        <p:txBody>
          <a:bodyPr>
            <a:normAutofit fontScale="92500" lnSpcReduction="20000"/>
          </a:bodyPr>
          <a:lstStyle/>
          <a:p>
            <a:r>
              <a:rPr lang="en-US" dirty="0"/>
              <a:t>Next Stages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4931888"/>
              </p:ext>
            </p:extLst>
          </p:nvPr>
        </p:nvGraphicFramePr>
        <p:xfrm>
          <a:off x="1296988" y="2676939"/>
          <a:ext cx="9728200" cy="3121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604433" y="1503337"/>
            <a:ext cx="10709329" cy="2031325"/>
          </a:xfrm>
          <a:prstGeom prst="rect">
            <a:avLst/>
          </a:prstGeom>
        </p:spPr>
        <p:txBody>
          <a:bodyPr wrap="square">
            <a:spAutoFit/>
          </a:bodyPr>
          <a:lstStyle/>
          <a:p>
            <a:r>
              <a:rPr lang="en-US" dirty="0">
                <a:solidFill>
                  <a:srgbClr val="002060"/>
                </a:solidFill>
                <a:latin typeface="Calibri" panose="020F0502020204030204" pitchFamily="34" charset="0"/>
                <a:cs typeface="Calibri" panose="020F0502020204030204" pitchFamily="34" charset="0"/>
              </a:rPr>
              <a:t>The government set up a Parliamentary Commission to look into banking standards, including the level of individual responsibility within the Industry. This led to both the Financial Conduct Authority and the Prudential Regulation Authority introducing the Senior Managers and Certification Regime.</a:t>
            </a:r>
          </a:p>
          <a:p>
            <a:endParaRPr lang="en-US" dirty="0">
              <a:solidFill>
                <a:srgbClr val="002060"/>
              </a:solidFill>
              <a:latin typeface="Calibri" panose="020F0502020204030204" pitchFamily="34" charset="0"/>
              <a:cs typeface="Calibri" panose="020F0502020204030204" pitchFamily="34" charset="0"/>
            </a:endParaRPr>
          </a:p>
          <a:p>
            <a:r>
              <a:rPr lang="en-US" dirty="0">
                <a:solidFill>
                  <a:srgbClr val="002060"/>
                </a:solidFill>
                <a:latin typeface="Calibri" panose="020F0502020204030204" pitchFamily="34" charset="0"/>
                <a:cs typeface="Calibri" panose="020F0502020204030204" pitchFamily="34" charset="0"/>
              </a:rPr>
              <a:t>The SMCR places greater responsibility on those individuals (The Approved Persons) managing a firm, and also requires firms </a:t>
            </a:r>
            <a:r>
              <a:rPr lang="en-US" dirty="0" smtClean="0">
                <a:solidFill>
                  <a:srgbClr val="002060"/>
                </a:solidFill>
                <a:latin typeface="Calibri" panose="020F0502020204030204" pitchFamily="34" charset="0"/>
                <a:cs typeface="Calibri" panose="020F0502020204030204" pitchFamily="34" charset="0"/>
              </a:rPr>
              <a:t>to take </a:t>
            </a:r>
            <a:r>
              <a:rPr lang="en-US" dirty="0">
                <a:solidFill>
                  <a:srgbClr val="002060"/>
                </a:solidFill>
                <a:latin typeface="Calibri" panose="020F0502020204030204" pitchFamily="34" charset="0"/>
                <a:cs typeface="Calibri" panose="020F0502020204030204" pitchFamily="34" charset="0"/>
              </a:rPr>
              <a:t>more responsibility for employees being fit and proper to perform their roles by introducing standards of conduct at all levels.</a:t>
            </a:r>
          </a:p>
        </p:txBody>
      </p:sp>
      <p:sp>
        <p:nvSpPr>
          <p:cNvPr id="6" name="Rectangle 5"/>
          <p:cNvSpPr/>
          <p:nvPr/>
        </p:nvSpPr>
        <p:spPr>
          <a:xfrm>
            <a:off x="800745" y="4922092"/>
            <a:ext cx="9769099" cy="923330"/>
          </a:xfrm>
          <a:prstGeom prst="rect">
            <a:avLst/>
          </a:prstGeom>
        </p:spPr>
        <p:txBody>
          <a:bodyPr wrap="square">
            <a:spAutoFit/>
          </a:bodyPr>
          <a:lstStyle/>
          <a:p>
            <a:pPr marL="342900" lvl="0" indent="-342900">
              <a:spcBef>
                <a:spcPts val="1000"/>
              </a:spcBef>
              <a:buClr>
                <a:srgbClr val="A53010"/>
              </a:buClr>
              <a:buFont typeface="Wingdings 3" charset="2"/>
              <a:buChar char=""/>
            </a:pPr>
            <a:r>
              <a:rPr lang="en-US" dirty="0">
                <a:solidFill>
                  <a:srgbClr val="002060"/>
                </a:solidFill>
                <a:latin typeface="Calibri" panose="020F0502020204030204" pitchFamily="34" charset="0"/>
                <a:cs typeface="Calibri" panose="020F0502020204030204" pitchFamily="34" charset="0"/>
              </a:rPr>
              <a:t> The extension of the SMCR into FCA regulated </a:t>
            </a:r>
            <a:r>
              <a:rPr lang="en-US" dirty="0" err="1" smtClean="0">
                <a:solidFill>
                  <a:srgbClr val="002060"/>
                </a:solidFill>
                <a:latin typeface="Calibri" panose="020F0502020204030204" pitchFamily="34" charset="0"/>
                <a:cs typeface="Calibri" panose="020F0502020204030204" pitchFamily="34" charset="0"/>
              </a:rPr>
              <a:t>organisations</a:t>
            </a:r>
            <a:r>
              <a:rPr lang="en-US" dirty="0" smtClean="0">
                <a:solidFill>
                  <a:srgbClr val="002060"/>
                </a:solidFill>
                <a:latin typeface="Calibri" panose="020F0502020204030204" pitchFamily="34" charset="0"/>
                <a:cs typeface="Calibri" panose="020F0502020204030204" pitchFamily="34" charset="0"/>
              </a:rPr>
              <a:t> </a:t>
            </a:r>
            <a:r>
              <a:rPr lang="en-US" dirty="0">
                <a:solidFill>
                  <a:srgbClr val="002060"/>
                </a:solidFill>
                <a:latin typeface="Calibri" panose="020F0502020204030204" pitchFamily="34" charset="0"/>
                <a:cs typeface="Calibri" panose="020F0502020204030204" pitchFamily="34" charset="0"/>
              </a:rPr>
              <a:t>will align these standards to all financial services firms in order to restore confidence in the industry. This will also create a culture of greater accountability for approved persons within an </a:t>
            </a:r>
            <a:r>
              <a:rPr lang="en-US" dirty="0" err="1" smtClean="0">
                <a:solidFill>
                  <a:srgbClr val="002060"/>
                </a:solidFill>
                <a:latin typeface="Calibri" panose="020F0502020204030204" pitchFamily="34" charset="0"/>
                <a:cs typeface="Calibri" panose="020F0502020204030204" pitchFamily="34" charset="0"/>
              </a:rPr>
              <a:t>organisation</a:t>
            </a:r>
            <a:r>
              <a:rPr lang="en-US" dirty="0">
                <a:solidFill>
                  <a:srgbClr val="002060"/>
                </a:solidFill>
                <a:latin typeface="Calibri" panose="020F0502020204030204" pitchFamily="34" charset="0"/>
                <a:cs typeface="Calibri" panose="020F0502020204030204" pitchFamily="34" charset="0"/>
              </a:rPr>
              <a:t>. </a:t>
            </a:r>
            <a:endParaRPr lang="en-GB" dirty="0">
              <a:solidFill>
                <a:srgbClr val="002060"/>
              </a:solidFill>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6109473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a:xfrm>
            <a:off x="2786044" y="853092"/>
            <a:ext cx="8497711" cy="431923"/>
          </a:xfrm>
        </p:spPr>
        <p:txBody>
          <a:bodyPr>
            <a:normAutofit fontScale="92500" lnSpcReduction="20000"/>
          </a:bodyPr>
          <a:lstStyle/>
          <a:p>
            <a:r>
              <a:rPr lang="en-US" dirty="0"/>
              <a:t>Approved Persons Regime </a:t>
            </a:r>
            <a:r>
              <a:rPr lang="en-US" dirty="0" smtClean="0">
                <a:sym typeface="Wingdings" panose="05000000000000000000" pitchFamily="2" charset="2"/>
              </a:rPr>
              <a:t></a:t>
            </a:r>
            <a:r>
              <a:rPr lang="en-US" dirty="0" smtClean="0"/>
              <a:t> </a:t>
            </a:r>
            <a:r>
              <a:rPr lang="en-US" dirty="0"/>
              <a:t>SMCR</a:t>
            </a:r>
            <a:endParaRPr lang="en-GB" dirty="0"/>
          </a:p>
        </p:txBody>
      </p:sp>
      <p:sp>
        <p:nvSpPr>
          <p:cNvPr id="3" name="Content Placeholder 2"/>
          <p:cNvSpPr>
            <a:spLocks noGrp="1"/>
          </p:cNvSpPr>
          <p:nvPr>
            <p:ph idx="1"/>
          </p:nvPr>
        </p:nvSpPr>
        <p:spPr>
          <a:xfrm>
            <a:off x="1296653" y="1602769"/>
            <a:ext cx="9729081" cy="4541177"/>
          </a:xfrm>
        </p:spPr>
        <p:txBody>
          <a:bodyPr>
            <a:normAutofit/>
          </a:bodyPr>
          <a:lstStyle/>
          <a:p>
            <a:pPr marL="285750" indent="-285750">
              <a:buFont typeface="Arial" panose="020B0604020202020204" pitchFamily="34" charset="0"/>
              <a:buChar char="•"/>
            </a:pPr>
            <a:r>
              <a:rPr lang="en-US" sz="1900" dirty="0">
                <a:latin typeface="Calibri" panose="020F0502020204030204" pitchFamily="34" charset="0"/>
                <a:cs typeface="Calibri" panose="020F0502020204030204" pitchFamily="34" charset="0"/>
              </a:rPr>
              <a:t>Current Approved Persons regime </a:t>
            </a:r>
            <a:r>
              <a:rPr lang="en-US" sz="1900" dirty="0" smtClean="0">
                <a:latin typeface="Calibri" panose="020F0502020204030204" pitchFamily="34" charset="0"/>
                <a:cs typeface="Calibri" panose="020F0502020204030204" pitchFamily="34" charset="0"/>
              </a:rPr>
              <a:t>will be </a:t>
            </a:r>
            <a:r>
              <a:rPr lang="en-US" sz="1900" dirty="0">
                <a:latin typeface="Calibri" panose="020F0502020204030204" pitchFamily="34" charset="0"/>
                <a:cs typeface="Calibri" panose="020F0502020204030204" pitchFamily="34" charset="0"/>
              </a:rPr>
              <a:t>replaced by the Senior Managers Regime for the highest ranking management</a:t>
            </a:r>
          </a:p>
          <a:p>
            <a:pPr marL="285750" indent="-285750">
              <a:buFont typeface="Arial" panose="020B0604020202020204" pitchFamily="34" charset="0"/>
              <a:buChar char="•"/>
            </a:pPr>
            <a:r>
              <a:rPr lang="en-US" sz="1900" dirty="0">
                <a:latin typeface="Calibri" panose="020F0502020204030204" pitchFamily="34" charset="0"/>
                <a:cs typeface="Calibri" panose="020F0502020204030204" pitchFamily="34" charset="0"/>
              </a:rPr>
              <a:t>The Certification Regime will apply to the same individuals under the Approved Persons regime, and probably more, as roles with specific qualifications will now be caught under the new regime. (An example of this is an accountant – who will hold the necessary certifications to carry out their role) </a:t>
            </a:r>
          </a:p>
          <a:p>
            <a:pPr marL="285750" indent="-285750">
              <a:buFont typeface="Arial" panose="020B0604020202020204" pitchFamily="34" charset="0"/>
              <a:buChar char="•"/>
            </a:pPr>
            <a:r>
              <a:rPr lang="en-US" sz="1900" dirty="0">
                <a:latin typeface="Calibri" panose="020F0502020204030204" pitchFamily="34" charset="0"/>
                <a:cs typeface="Calibri" panose="020F0502020204030204" pitchFamily="34" charset="0"/>
              </a:rPr>
              <a:t>Senior Managers will be created and they will have clear individual responsibilities and accountability </a:t>
            </a:r>
            <a:r>
              <a:rPr lang="en-US" sz="1900" dirty="0" smtClean="0">
                <a:latin typeface="Calibri" panose="020F0502020204030204" pitchFamily="34" charset="0"/>
                <a:cs typeface="Calibri" panose="020F0502020204030204" pitchFamily="34" charset="0"/>
              </a:rPr>
              <a:t>(much </a:t>
            </a:r>
            <a:r>
              <a:rPr lang="en-US" sz="1900" dirty="0">
                <a:latin typeface="Calibri" panose="020F0502020204030204" pitchFamily="34" charset="0"/>
                <a:cs typeface="Calibri" panose="020F0502020204030204" pitchFamily="34" charset="0"/>
              </a:rPr>
              <a:t>more stringent than under the current regime)</a:t>
            </a:r>
          </a:p>
          <a:p>
            <a:pPr marL="285750" indent="-285750">
              <a:buFont typeface="Arial" panose="020B0604020202020204" pitchFamily="34" charset="0"/>
              <a:buChar char="•"/>
            </a:pPr>
            <a:r>
              <a:rPr lang="en-US" sz="1900" dirty="0" smtClean="0">
                <a:latin typeface="Calibri" panose="020F0502020204030204" pitchFamily="34" charset="0"/>
                <a:cs typeface="Calibri" panose="020F0502020204030204" pitchFamily="34" charset="0"/>
              </a:rPr>
              <a:t>Firms </a:t>
            </a:r>
            <a:r>
              <a:rPr lang="en-US" sz="1900" dirty="0">
                <a:latin typeface="Calibri" panose="020F0502020204030204" pitchFamily="34" charset="0"/>
                <a:cs typeface="Calibri" panose="020F0502020204030204" pitchFamily="34" charset="0"/>
              </a:rPr>
              <a:t>will take responsibility for the certification (and assessing fitness and propriety) of those staff caught under the regime. </a:t>
            </a:r>
          </a:p>
          <a:p>
            <a:pPr marL="285750" indent="-285750">
              <a:buFont typeface="Arial" panose="020B0604020202020204" pitchFamily="34" charset="0"/>
              <a:buChar char="•"/>
            </a:pPr>
            <a:r>
              <a:rPr lang="en-US" sz="1900" dirty="0">
                <a:latin typeface="Calibri" panose="020F0502020204030204" pitchFamily="34" charset="0"/>
                <a:cs typeface="Calibri" panose="020F0502020204030204" pitchFamily="34" charset="0"/>
              </a:rPr>
              <a:t>There will be a new Duty of Responsibility for Senior Managers, making them more accountable for regulatory breaches in their business areas. </a:t>
            </a:r>
          </a:p>
          <a:p>
            <a:pPr marL="285750" indent="-285750">
              <a:buFont typeface="Arial" panose="020B0604020202020204" pitchFamily="34" charset="0"/>
              <a:buChar char="•"/>
            </a:pPr>
            <a:r>
              <a:rPr lang="en-US" sz="1900" dirty="0">
                <a:latin typeface="Calibri" panose="020F0502020204030204" pitchFamily="34" charset="0"/>
                <a:cs typeface="Calibri" panose="020F0502020204030204" pitchFamily="34" charset="0"/>
              </a:rPr>
              <a:t>A new code of conduct rules will apply to almost everyone in the firm. </a:t>
            </a:r>
            <a:endParaRPr lang="en-GB" sz="19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6809753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9"/>
          </p:nvPr>
        </p:nvSpPr>
        <p:spPr/>
        <p:txBody>
          <a:bodyPr>
            <a:normAutofit fontScale="92500" lnSpcReduction="20000"/>
          </a:bodyPr>
          <a:lstStyle/>
          <a:p>
            <a:r>
              <a:rPr lang="en-US" dirty="0" smtClean="0"/>
              <a:t>SM &amp; CR </a:t>
            </a:r>
            <a:r>
              <a:rPr lang="en-US" dirty="0"/>
              <a:t>– The Three Components</a:t>
            </a:r>
            <a:endParaRPr lang="en-GB" dirty="0"/>
          </a:p>
        </p:txBody>
      </p:sp>
      <p:sp>
        <p:nvSpPr>
          <p:cNvPr id="3" name="Content Placeholder 2"/>
          <p:cNvSpPr>
            <a:spLocks noGrp="1"/>
          </p:cNvSpPr>
          <p:nvPr>
            <p:ph idx="1"/>
          </p:nvPr>
        </p:nvSpPr>
        <p:spPr>
          <a:xfrm>
            <a:off x="1296653" y="1981871"/>
            <a:ext cx="9729081" cy="3687409"/>
          </a:xfrm>
        </p:spPr>
        <p:txBody>
          <a:bodyPr>
            <a:normAutofit lnSpcReduction="10000"/>
          </a:bodyPr>
          <a:lstStyle/>
          <a:p>
            <a:pPr marL="285750" indent="-285750" fontAlgn="base">
              <a:buFont typeface="Arial" panose="020B0604020202020204" pitchFamily="34" charset="0"/>
              <a:buChar char="•"/>
            </a:pPr>
            <a:r>
              <a:rPr lang="en-US" sz="2400" b="1" dirty="0">
                <a:latin typeface="Calibri" panose="020F0502020204030204" pitchFamily="34" charset="0"/>
                <a:cs typeface="Calibri" panose="020F0502020204030204" pitchFamily="34" charset="0"/>
              </a:rPr>
              <a:t>Senior Managers Regime (SMR) </a:t>
            </a:r>
            <a:r>
              <a:rPr lang="en-US" sz="2400" dirty="0">
                <a:latin typeface="Calibri" panose="020F0502020204030204" pitchFamily="34" charset="0"/>
                <a:cs typeface="Calibri" panose="020F0502020204030204" pitchFamily="34" charset="0"/>
              </a:rPr>
              <a:t>– this focuses on people like the Executive Committee </a:t>
            </a:r>
            <a:r>
              <a:rPr lang="en-US" sz="2400" dirty="0" smtClean="0">
                <a:latin typeface="Calibri" panose="020F0502020204030204" pitchFamily="34" charset="0"/>
                <a:cs typeface="Calibri" panose="020F0502020204030204" pitchFamily="34" charset="0"/>
              </a:rPr>
              <a:t>or Board, </a:t>
            </a:r>
            <a:r>
              <a:rPr lang="en-US" sz="2400" dirty="0">
                <a:latin typeface="Calibri" panose="020F0502020204030204" pitchFamily="34" charset="0"/>
                <a:cs typeface="Calibri" panose="020F0502020204030204" pitchFamily="34" charset="0"/>
              </a:rPr>
              <a:t>who hold key roles or have overall responsibilities for whole areas of relevant firms. </a:t>
            </a:r>
          </a:p>
          <a:p>
            <a:pPr marL="0" indent="0" fontAlgn="base">
              <a:buNone/>
            </a:pPr>
            <a:endParaRPr lang="en-US" sz="2400" dirty="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US" sz="2400" b="1" dirty="0">
                <a:latin typeface="Calibri" panose="020F0502020204030204" pitchFamily="34" charset="0"/>
                <a:cs typeface="Calibri" panose="020F0502020204030204" pitchFamily="34" charset="0"/>
              </a:rPr>
              <a:t>Certification Regime</a:t>
            </a:r>
            <a:r>
              <a:rPr lang="en-US" sz="2400" dirty="0">
                <a:latin typeface="Calibri" panose="020F0502020204030204" pitchFamily="34" charset="0"/>
                <a:cs typeface="Calibri" panose="020F0502020204030204" pitchFamily="34" charset="0"/>
              </a:rPr>
              <a:t> – this applies to functions that the performance of, could pose a risk of significant harm to the firm or any of its customers.</a:t>
            </a:r>
          </a:p>
          <a:p>
            <a:pPr marL="0" indent="0" fontAlgn="base">
              <a:buNone/>
            </a:pPr>
            <a:r>
              <a:rPr lang="en-US" sz="2400" dirty="0">
                <a:latin typeface="Calibri" panose="020F0502020204030204" pitchFamily="34" charset="0"/>
                <a:cs typeface="Calibri" panose="020F0502020204030204" pitchFamily="34" charset="0"/>
              </a:rPr>
              <a:t>       (e.g. </a:t>
            </a:r>
            <a:r>
              <a:rPr lang="en-US" sz="2400" dirty="0" smtClean="0">
                <a:latin typeface="Calibri" panose="020F0502020204030204" pitchFamily="34" charset="0"/>
                <a:cs typeface="Calibri" panose="020F0502020204030204" pitchFamily="34" charset="0"/>
              </a:rPr>
              <a:t>local operations where regulated products are sold…)</a:t>
            </a:r>
            <a:endParaRPr lang="en-US" sz="2400" dirty="0">
              <a:latin typeface="Calibri" panose="020F0502020204030204" pitchFamily="34" charset="0"/>
              <a:cs typeface="Calibri" panose="020F0502020204030204" pitchFamily="34" charset="0"/>
            </a:endParaRPr>
          </a:p>
          <a:p>
            <a:pPr marL="0" indent="0" fontAlgn="base">
              <a:buNone/>
            </a:pPr>
            <a:endParaRPr lang="en-US" sz="2400" dirty="0">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US" sz="2400" b="1" dirty="0">
                <a:latin typeface="Calibri" panose="020F0502020204030204" pitchFamily="34" charset="0"/>
                <a:cs typeface="Calibri" panose="020F0502020204030204" pitchFamily="34" charset="0"/>
              </a:rPr>
              <a:t>Conduct Rules </a:t>
            </a:r>
            <a:r>
              <a:rPr lang="en-US" sz="2400" dirty="0">
                <a:latin typeface="Calibri" panose="020F0502020204030204" pitchFamily="34" charset="0"/>
                <a:cs typeface="Calibri" panose="020F0502020204030204" pitchFamily="34" charset="0"/>
              </a:rPr>
              <a:t>– these are high level requirements that hold everyone working in </a:t>
            </a:r>
            <a:r>
              <a:rPr lang="en-US" sz="2400" dirty="0" smtClean="0">
                <a:latin typeface="Calibri" panose="020F0502020204030204" pitchFamily="34" charset="0"/>
                <a:cs typeface="Calibri" panose="020F0502020204030204" pitchFamily="34" charset="0"/>
              </a:rPr>
              <a:t>The Firm </a:t>
            </a:r>
            <a:r>
              <a:rPr lang="en-US" sz="2400" dirty="0">
                <a:latin typeface="Calibri" panose="020F0502020204030204" pitchFamily="34" charset="0"/>
                <a:cs typeface="Calibri" panose="020F0502020204030204" pitchFamily="34" charset="0"/>
              </a:rPr>
              <a:t>(except ancillary staff) to account.</a:t>
            </a:r>
          </a:p>
          <a:p>
            <a:endParaRPr lang="en-GB" dirty="0"/>
          </a:p>
        </p:txBody>
      </p:sp>
    </p:spTree>
    <p:custDataLst>
      <p:tags r:id="rId1"/>
    </p:custDataLst>
    <p:extLst>
      <p:ext uri="{BB962C8B-B14F-4D97-AF65-F5344CB8AC3E}">
        <p14:creationId xmlns:p14="http://schemas.microsoft.com/office/powerpoint/2010/main" val="21284966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a:t>Senior Managers Regime</a:t>
            </a:r>
            <a:endParaRPr lang="en-GB" dirty="0"/>
          </a:p>
        </p:txBody>
      </p:sp>
      <p:sp>
        <p:nvSpPr>
          <p:cNvPr id="3" name="Content Placeholder 2"/>
          <p:cNvSpPr>
            <a:spLocks noGrp="1"/>
          </p:cNvSpPr>
          <p:nvPr>
            <p:ph idx="1"/>
          </p:nvPr>
        </p:nvSpPr>
        <p:spPr>
          <a:xfrm>
            <a:off x="1296653" y="1643865"/>
            <a:ext cx="9729081" cy="4212405"/>
          </a:xfrm>
        </p:spPr>
        <p:txBody>
          <a:bodyPr>
            <a:noAutofit/>
          </a:bodyPr>
          <a:lstStyle/>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New Senior Management functions (SMF) to replace existing controlled and significant influence functions.</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Senior Managers are required to have a Statement of Responsibilities, detailing what they are responsible and accountable for within the business.</a:t>
            </a: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Senior Managers also have a Duty of Responsibility and must act with due care to mitigate the risk of any breaches or non-compliance.</a:t>
            </a:r>
          </a:p>
          <a:p>
            <a:pPr marL="285750" indent="-285750">
              <a:buFont typeface="Arial" panose="020B0604020202020204" pitchFamily="34" charset="0"/>
              <a:buChar char="•"/>
            </a:pPr>
            <a:r>
              <a:rPr lang="en-US" sz="2400" dirty="0" smtClean="0">
                <a:latin typeface="Calibri" panose="020F0502020204030204" pitchFamily="34" charset="0"/>
                <a:cs typeface="Calibri" panose="020F0502020204030204" pitchFamily="34" charset="0"/>
              </a:rPr>
              <a:t>Prescribed Responsibilities as </a:t>
            </a:r>
            <a:r>
              <a:rPr lang="en-US" sz="2400" dirty="0">
                <a:latin typeface="Calibri" panose="020F0502020204030204" pitchFamily="34" charset="0"/>
                <a:cs typeface="Calibri" panose="020F0502020204030204" pitchFamily="34" charset="0"/>
              </a:rPr>
              <a:t>required by the FCA for firms to </a:t>
            </a:r>
            <a:r>
              <a:rPr lang="en-US" sz="2400" dirty="0" smtClean="0">
                <a:latin typeface="Calibri" panose="020F0502020204030204" pitchFamily="34" charset="0"/>
                <a:cs typeface="Calibri" panose="020F0502020204030204" pitchFamily="34" charset="0"/>
              </a:rPr>
              <a:t>allocate.</a:t>
            </a:r>
            <a:endParaRPr lang="en-US" sz="2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sz="2400" dirty="0">
                <a:latin typeface="Calibri" panose="020F0502020204030204" pitchFamily="34" charset="0"/>
                <a:cs typeface="Calibri" panose="020F0502020204030204" pitchFamily="34" charset="0"/>
              </a:rPr>
              <a:t>Senior Members of staff are to be approved by the FCA and </a:t>
            </a:r>
            <a:r>
              <a:rPr lang="en-US" sz="2400" dirty="0" smtClean="0">
                <a:latin typeface="Calibri" panose="020F0502020204030204" pitchFamily="34" charset="0"/>
                <a:cs typeface="Calibri" panose="020F0502020204030204" pitchFamily="34" charset="0"/>
              </a:rPr>
              <a:t>The Firm has a </a:t>
            </a:r>
            <a:r>
              <a:rPr lang="en-US" sz="2400" dirty="0">
                <a:latin typeface="Calibri" panose="020F0502020204030204" pitchFamily="34" charset="0"/>
                <a:cs typeface="Calibri" panose="020F0502020204030204" pitchFamily="34" charset="0"/>
              </a:rPr>
              <a:t>responsibility to ensure that individuals are “fit and proper” – This will require staff to complete the annual assessment </a:t>
            </a:r>
            <a:r>
              <a:rPr lang="en-US" sz="2400" dirty="0" smtClean="0">
                <a:latin typeface="Calibri" panose="020F0502020204030204" pitchFamily="34" charset="0"/>
                <a:cs typeface="Calibri" panose="020F0502020204030204" pitchFamily="34" charset="0"/>
              </a:rPr>
              <a:t>form.</a:t>
            </a:r>
            <a:endParaRPr lang="en-GB" sz="2400" dirty="0"/>
          </a:p>
        </p:txBody>
      </p:sp>
    </p:spTree>
    <p:custDataLst>
      <p:tags r:id="rId1"/>
    </p:custDataLst>
    <p:extLst>
      <p:ext uri="{BB962C8B-B14F-4D97-AF65-F5344CB8AC3E}">
        <p14:creationId xmlns:p14="http://schemas.microsoft.com/office/powerpoint/2010/main" val="39446527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9"/>
          </p:nvPr>
        </p:nvSpPr>
        <p:spPr/>
        <p:txBody>
          <a:bodyPr>
            <a:normAutofit fontScale="92500" lnSpcReduction="20000"/>
          </a:bodyPr>
          <a:lstStyle/>
          <a:p>
            <a:r>
              <a:rPr lang="en-US" dirty="0"/>
              <a:t>SMF Governing Functions for t</a:t>
            </a:r>
            <a:r>
              <a:rPr lang="en-US" dirty="0" smtClean="0"/>
              <a:t>he Firm</a:t>
            </a:r>
            <a:endParaRPr lang="en-GB" dirty="0"/>
          </a:p>
        </p:txBody>
      </p:sp>
      <p:sp>
        <p:nvSpPr>
          <p:cNvPr id="2" name="Content Placeholder 1"/>
          <p:cNvSpPr>
            <a:spLocks noGrp="1"/>
          </p:cNvSpPr>
          <p:nvPr>
            <p:ph idx="1"/>
          </p:nvPr>
        </p:nvSpPr>
        <p:spPr>
          <a:xfrm>
            <a:off x="1296653" y="1684962"/>
            <a:ext cx="9729081" cy="4489807"/>
          </a:xfrm>
        </p:spPr>
        <p:txBody>
          <a:bodyPr>
            <a:normAutofit/>
          </a:bodyPr>
          <a:lstStyle/>
          <a:p>
            <a:r>
              <a:rPr lang="en-GB" u="sng" dirty="0" smtClean="0"/>
              <a:t>For AR/limited permissions there are 3 possible roles to fill:</a:t>
            </a:r>
          </a:p>
          <a:p>
            <a:r>
              <a:rPr lang="en-GB" dirty="0" smtClean="0"/>
              <a:t>SMF16 Compliance Oversight</a:t>
            </a:r>
          </a:p>
          <a:p>
            <a:r>
              <a:rPr lang="en-GB" dirty="0" smtClean="0"/>
              <a:t>SMF 17 Money Laundering Counter measures</a:t>
            </a:r>
          </a:p>
          <a:p>
            <a:r>
              <a:rPr lang="en-GB" dirty="0" smtClean="0"/>
              <a:t>SMF29 Limited Scope Function</a:t>
            </a:r>
          </a:p>
          <a:p>
            <a:r>
              <a:rPr lang="en-GB" dirty="0" smtClean="0"/>
              <a:t>Note: where only CF8 (now SMF 29) was in place, there is no need for the additional roles to be added now.</a:t>
            </a:r>
          </a:p>
          <a:p>
            <a:r>
              <a:rPr lang="en-GB" u="sng" dirty="0" smtClean="0"/>
              <a:t>For Authorised Firms there are 5</a:t>
            </a:r>
          </a:p>
          <a:p>
            <a:r>
              <a:rPr lang="en-GB" dirty="0" smtClean="0"/>
              <a:t>SMF1 CEO</a:t>
            </a:r>
          </a:p>
          <a:p>
            <a:r>
              <a:rPr lang="en-GB" dirty="0" smtClean="0"/>
              <a:t>SMF3 Executive Director</a:t>
            </a:r>
          </a:p>
          <a:p>
            <a:r>
              <a:rPr lang="en-GB" dirty="0" smtClean="0"/>
              <a:t>SMF9 Chair</a:t>
            </a:r>
          </a:p>
          <a:p>
            <a:r>
              <a:rPr lang="en-GB" dirty="0" smtClean="0"/>
              <a:t>SMF 16 and 17 as above</a:t>
            </a:r>
          </a:p>
          <a:p>
            <a:r>
              <a:rPr lang="en-GB" dirty="0" smtClean="0"/>
              <a:t>Non Execs will no longer be FCA registered; same applies that roles not required under the CF regime are not needed now unless there are significant changes.</a:t>
            </a:r>
            <a:endParaRPr lang="en-GB" dirty="0"/>
          </a:p>
        </p:txBody>
      </p:sp>
    </p:spTree>
    <p:custDataLst>
      <p:tags r:id="rId1"/>
    </p:custDataLst>
    <p:extLst>
      <p:ext uri="{BB962C8B-B14F-4D97-AF65-F5344CB8AC3E}">
        <p14:creationId xmlns:p14="http://schemas.microsoft.com/office/powerpoint/2010/main" val="4726108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9"/>
          </p:nvPr>
        </p:nvSpPr>
        <p:spPr/>
        <p:txBody>
          <a:bodyPr>
            <a:normAutofit fontScale="92500" lnSpcReduction="20000"/>
          </a:bodyPr>
          <a:lstStyle/>
          <a:p>
            <a:pPr fontAlgn="base"/>
            <a:r>
              <a:rPr lang="en-US" dirty="0">
                <a:latin typeface="Calibri" panose="020F0502020204030204" pitchFamily="34" charset="0"/>
                <a:cs typeface="Calibri" panose="020F0502020204030204" pitchFamily="34" charset="0"/>
              </a:rPr>
              <a:t>FCA Action</a:t>
            </a:r>
          </a:p>
        </p:txBody>
      </p:sp>
      <p:sp>
        <p:nvSpPr>
          <p:cNvPr id="3" name="Content Placeholder 2"/>
          <p:cNvSpPr>
            <a:spLocks noGrp="1"/>
          </p:cNvSpPr>
          <p:nvPr>
            <p:ph idx="1"/>
          </p:nvPr>
        </p:nvSpPr>
        <p:spPr>
          <a:xfrm>
            <a:off x="1296653" y="1623317"/>
            <a:ext cx="9729081" cy="4633645"/>
          </a:xfrm>
        </p:spPr>
        <p:txBody>
          <a:bodyPr>
            <a:normAutofit fontScale="55000" lnSpcReduction="20000"/>
          </a:bodyPr>
          <a:lstStyle/>
          <a:p>
            <a:pPr lvl="0" fontAlgn="base">
              <a:lnSpc>
                <a:spcPct val="120000"/>
              </a:lnSpc>
            </a:pPr>
            <a:r>
              <a:rPr lang="en-US" sz="3500" dirty="0">
                <a:solidFill>
                  <a:srgbClr val="002060"/>
                </a:solidFill>
                <a:latin typeface="Calibri" panose="020F0502020204030204" pitchFamily="34" charset="0"/>
                <a:cs typeface="Calibri" panose="020F0502020204030204" pitchFamily="34" charset="0"/>
              </a:rPr>
              <a:t>As a Senior Manager, </a:t>
            </a:r>
            <a:r>
              <a:rPr lang="en-US" sz="3500" dirty="0" smtClean="0">
                <a:solidFill>
                  <a:srgbClr val="002060"/>
                </a:solidFill>
                <a:latin typeface="Calibri" panose="020F0502020204030204" pitchFamily="34" charset="0"/>
                <a:cs typeface="Calibri" panose="020F0502020204030204" pitchFamily="34" charset="0"/>
              </a:rPr>
              <a:t>there is a</a:t>
            </a:r>
            <a:r>
              <a:rPr lang="en-US" sz="3500" dirty="0">
                <a:solidFill>
                  <a:srgbClr val="002060"/>
                </a:solidFill>
                <a:latin typeface="Calibri" panose="020F0502020204030204" pitchFamily="34" charset="0"/>
                <a:cs typeface="Calibri" panose="020F0502020204030204" pitchFamily="34" charset="0"/>
              </a:rPr>
              <a:t> Statutory Duty of Responsibility. If the business breaches a regulatory requirement and you are the Senior Manager responsible for the area in question, then you could be held accountable</a:t>
            </a:r>
            <a:r>
              <a:rPr lang="en-US" sz="3500" dirty="0" smtClean="0">
                <a:solidFill>
                  <a:srgbClr val="002060"/>
                </a:solidFill>
                <a:latin typeface="Calibri" panose="020F0502020204030204" pitchFamily="34" charset="0"/>
                <a:cs typeface="Calibri" panose="020F0502020204030204" pitchFamily="34" charset="0"/>
              </a:rPr>
              <a:t>.</a:t>
            </a:r>
          </a:p>
          <a:p>
            <a:pPr lvl="0" fontAlgn="base"/>
            <a:endParaRPr lang="en-US" sz="3500" dirty="0">
              <a:solidFill>
                <a:srgbClr val="002060"/>
              </a:solidFill>
              <a:latin typeface="Calibri" panose="020F0502020204030204" pitchFamily="34" charset="0"/>
              <a:cs typeface="Calibri" panose="020F0502020204030204" pitchFamily="34" charset="0"/>
            </a:endParaRPr>
          </a:p>
          <a:p>
            <a:pPr lvl="0" fontAlgn="base"/>
            <a:r>
              <a:rPr lang="en-US" sz="3500" dirty="0">
                <a:solidFill>
                  <a:srgbClr val="002060"/>
                </a:solidFill>
                <a:latin typeface="Calibri" panose="020F0502020204030204" pitchFamily="34" charset="0"/>
                <a:cs typeface="Calibri" panose="020F0502020204030204" pitchFamily="34" charset="0"/>
              </a:rPr>
              <a:t>You must take reasonable steps to prevent regulatory breaches including:</a:t>
            </a:r>
          </a:p>
          <a:p>
            <a:pPr marL="285750" lvl="0" indent="-285750" fontAlgn="base">
              <a:buFont typeface="Wingdings" panose="05000000000000000000" pitchFamily="2" charset="2"/>
              <a:buChar char="§"/>
            </a:pPr>
            <a:r>
              <a:rPr lang="en-US" sz="3500" dirty="0" smtClean="0">
                <a:solidFill>
                  <a:srgbClr val="002060"/>
                </a:solidFill>
                <a:latin typeface="Calibri" panose="020F0502020204030204" pitchFamily="34" charset="0"/>
                <a:cs typeface="Calibri" panose="020F0502020204030204" pitchFamily="34" charset="0"/>
              </a:rPr>
              <a:t>Appropriate </a:t>
            </a:r>
            <a:r>
              <a:rPr lang="en-US" sz="3500" dirty="0">
                <a:solidFill>
                  <a:srgbClr val="002060"/>
                </a:solidFill>
                <a:latin typeface="Calibri" panose="020F0502020204030204" pitchFamily="34" charset="0"/>
                <a:cs typeface="Calibri" panose="020F0502020204030204" pitchFamily="34" charset="0"/>
              </a:rPr>
              <a:t>assignment and supervision of tasks</a:t>
            </a:r>
          </a:p>
          <a:p>
            <a:pPr marL="285750" lvl="0" indent="-285750" fontAlgn="base">
              <a:buFont typeface="Wingdings" panose="05000000000000000000" pitchFamily="2" charset="2"/>
              <a:buChar char="§"/>
            </a:pPr>
            <a:r>
              <a:rPr lang="en-US" sz="3500" dirty="0">
                <a:solidFill>
                  <a:srgbClr val="002060"/>
                </a:solidFill>
                <a:latin typeface="Calibri" panose="020F0502020204030204" pitchFamily="34" charset="0"/>
                <a:cs typeface="Calibri" panose="020F0502020204030204" pitchFamily="34" charset="0"/>
              </a:rPr>
              <a:t>Effective management of staff</a:t>
            </a:r>
          </a:p>
          <a:p>
            <a:pPr marL="285750" lvl="0" indent="-285750" fontAlgn="base">
              <a:buFont typeface="Wingdings" panose="05000000000000000000" pitchFamily="2" charset="2"/>
              <a:buChar char="§"/>
            </a:pPr>
            <a:r>
              <a:rPr lang="en-US" sz="3500" dirty="0" smtClean="0">
                <a:solidFill>
                  <a:srgbClr val="002060"/>
                </a:solidFill>
                <a:latin typeface="Calibri" panose="020F0502020204030204" pitchFamily="34" charset="0"/>
                <a:cs typeface="Calibri" panose="020F0502020204030204" pitchFamily="34" charset="0"/>
              </a:rPr>
              <a:t>Ensuring </a:t>
            </a:r>
            <a:r>
              <a:rPr lang="en-US" sz="3500" dirty="0">
                <a:solidFill>
                  <a:srgbClr val="002060"/>
                </a:solidFill>
                <a:latin typeface="Calibri" panose="020F0502020204030204" pitchFamily="34" charset="0"/>
                <a:cs typeface="Calibri" panose="020F0502020204030204" pitchFamily="34" charset="0"/>
              </a:rPr>
              <a:t>internal policies and procedures are up to date</a:t>
            </a:r>
          </a:p>
          <a:p>
            <a:pPr marL="285750" lvl="0" indent="-285750" fontAlgn="base">
              <a:buFont typeface="Wingdings" panose="05000000000000000000" pitchFamily="2" charset="2"/>
              <a:buChar char="§"/>
            </a:pPr>
            <a:r>
              <a:rPr lang="en-US" sz="3500" dirty="0">
                <a:solidFill>
                  <a:srgbClr val="002060"/>
                </a:solidFill>
                <a:latin typeface="Calibri" panose="020F0502020204030204" pitchFamily="34" charset="0"/>
                <a:cs typeface="Calibri" panose="020F0502020204030204" pitchFamily="34" charset="0"/>
              </a:rPr>
              <a:t>Completing all Regulatory Filings </a:t>
            </a:r>
          </a:p>
          <a:p>
            <a:pPr marL="0" indent="0" fontAlgn="base">
              <a:buNone/>
            </a:pPr>
            <a:endParaRPr lang="en-US" sz="3500" dirty="0" smtClean="0">
              <a:latin typeface="Calibri" panose="020F0502020204030204" pitchFamily="34" charset="0"/>
              <a:cs typeface="Calibri" panose="020F0502020204030204" pitchFamily="34" charset="0"/>
            </a:endParaRPr>
          </a:p>
          <a:p>
            <a:pPr marL="0" indent="0" fontAlgn="base">
              <a:buNone/>
            </a:pPr>
            <a:r>
              <a:rPr lang="en-US" sz="3500" dirty="0" smtClean="0">
                <a:latin typeface="Calibri" panose="020F0502020204030204" pitchFamily="34" charset="0"/>
                <a:cs typeface="Calibri" panose="020F0502020204030204" pitchFamily="34" charset="0"/>
              </a:rPr>
              <a:t>Action </a:t>
            </a:r>
            <a:r>
              <a:rPr lang="en-US" sz="3500" dirty="0">
                <a:latin typeface="Calibri" panose="020F0502020204030204" pitchFamily="34" charset="0"/>
                <a:cs typeface="Calibri" panose="020F0502020204030204" pitchFamily="34" charset="0"/>
              </a:rPr>
              <a:t>against a Senior Manager by the FCA will be determined by:</a:t>
            </a:r>
          </a:p>
          <a:p>
            <a:pPr marL="285750" indent="-285750" fontAlgn="base">
              <a:buFont typeface="Arial" panose="020B0604020202020204" pitchFamily="34" charset="0"/>
              <a:buChar char="•"/>
            </a:pPr>
            <a:r>
              <a:rPr lang="en-US" sz="3500" dirty="0">
                <a:latin typeface="Calibri" panose="020F0502020204030204" pitchFamily="34" charset="0"/>
                <a:cs typeface="Calibri" panose="020F0502020204030204" pitchFamily="34" charset="0"/>
              </a:rPr>
              <a:t>The seriousness of a breach</a:t>
            </a:r>
          </a:p>
          <a:p>
            <a:pPr marL="285750" indent="-285750" fontAlgn="base">
              <a:buFont typeface="Arial" panose="020B0604020202020204" pitchFamily="34" charset="0"/>
              <a:buChar char="•"/>
            </a:pPr>
            <a:r>
              <a:rPr lang="en-US" sz="3500" dirty="0">
                <a:latin typeface="Calibri" panose="020F0502020204030204" pitchFamily="34" charset="0"/>
                <a:cs typeface="Calibri" panose="020F0502020204030204" pitchFamily="34" charset="0"/>
              </a:rPr>
              <a:t>The person's position and responsibilities</a:t>
            </a:r>
          </a:p>
          <a:p>
            <a:pPr marL="285750" indent="-285750" fontAlgn="base">
              <a:buFont typeface="Arial" panose="020B0604020202020204" pitchFamily="34" charset="0"/>
              <a:buChar char="•"/>
            </a:pPr>
            <a:r>
              <a:rPr lang="en-US" sz="3500" dirty="0">
                <a:latin typeface="Calibri" panose="020F0502020204030204" pitchFamily="34" charset="0"/>
                <a:cs typeface="Calibri" panose="020F0502020204030204" pitchFamily="34" charset="0"/>
              </a:rPr>
              <a:t>The need to use enforcement powers effectively and proportionately</a:t>
            </a:r>
            <a:r>
              <a:rPr lang="en-US" sz="1800" dirty="0">
                <a:latin typeface="Calibri" panose="020F0502020204030204" pitchFamily="34" charset="0"/>
                <a:cs typeface="Calibri" panose="020F0502020204030204" pitchFamily="34" charset="0"/>
              </a:rPr>
              <a:t>.</a:t>
            </a:r>
          </a:p>
          <a:p>
            <a:endParaRPr lang="en-GB" sz="1800" dirty="0"/>
          </a:p>
        </p:txBody>
      </p:sp>
    </p:spTree>
    <p:custDataLst>
      <p:tags r:id="rId1"/>
    </p:custDataLst>
    <p:extLst>
      <p:ext uri="{BB962C8B-B14F-4D97-AF65-F5344CB8AC3E}">
        <p14:creationId xmlns:p14="http://schemas.microsoft.com/office/powerpoint/2010/main" val="22643991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9"/>
          </p:nvPr>
        </p:nvSpPr>
        <p:spPr/>
        <p:txBody>
          <a:bodyPr>
            <a:normAutofit fontScale="92500" lnSpcReduction="20000"/>
          </a:bodyPr>
          <a:lstStyle/>
          <a:p>
            <a:r>
              <a:rPr lang="en-US" dirty="0" smtClean="0"/>
              <a:t>SMF Statements </a:t>
            </a:r>
            <a:r>
              <a:rPr lang="en-US" dirty="0"/>
              <a:t>of Responsibilities</a:t>
            </a:r>
            <a:endParaRPr lang="en-GB" dirty="0"/>
          </a:p>
        </p:txBody>
      </p:sp>
      <p:sp>
        <p:nvSpPr>
          <p:cNvPr id="3" name="Content Placeholder 2"/>
          <p:cNvSpPr>
            <a:spLocks noGrp="1"/>
          </p:cNvSpPr>
          <p:nvPr>
            <p:ph idx="1"/>
          </p:nvPr>
        </p:nvSpPr>
        <p:spPr>
          <a:xfrm>
            <a:off x="1296653" y="1981871"/>
            <a:ext cx="9729081" cy="3699738"/>
          </a:xfrm>
        </p:spPr>
        <p:txBody>
          <a:bodyPr>
            <a:noAutofit/>
          </a:bodyPr>
          <a:lstStyle/>
          <a:p>
            <a:pPr marL="285750" indent="-285750">
              <a:buFont typeface="Arial" panose="020B0604020202020204" pitchFamily="34" charset="0"/>
              <a:buChar char="•"/>
            </a:pPr>
            <a:r>
              <a:rPr lang="en-US" sz="2000" dirty="0">
                <a:latin typeface="Calibri" panose="020F0502020204030204" pitchFamily="34" charset="0"/>
                <a:cs typeface="Calibri" panose="020F0502020204030204" pitchFamily="34" charset="0"/>
              </a:rPr>
              <a:t>You must have a Statement of Responsibilities (</a:t>
            </a:r>
            <a:r>
              <a:rPr lang="en-US" sz="2000" dirty="0" err="1">
                <a:latin typeface="Calibri" panose="020F0502020204030204" pitchFamily="34" charset="0"/>
                <a:cs typeface="Calibri" panose="020F0502020204030204" pitchFamily="34" charset="0"/>
              </a:rPr>
              <a:t>SoR</a:t>
            </a:r>
            <a:r>
              <a:rPr lang="en-US" sz="2000" dirty="0">
                <a:latin typeface="Calibri" panose="020F0502020204030204" pitchFamily="34" charset="0"/>
                <a:cs typeface="Calibri" panose="020F0502020204030204" pitchFamily="34" charset="0"/>
              </a:rPr>
              <a:t>) clearly setting out your responsibilities in a single document (even if you are performing more than one Senior Management Function.)</a:t>
            </a:r>
          </a:p>
          <a:p>
            <a:pPr marL="285750" indent="-285750">
              <a:buFont typeface="Arial" panose="020B0604020202020204" pitchFamily="34" charset="0"/>
              <a:buChar char="•"/>
            </a:pPr>
            <a:r>
              <a:rPr lang="en-US" sz="2000" dirty="0" err="1" smtClean="0">
                <a:latin typeface="Calibri" panose="020F0502020204030204" pitchFamily="34" charset="0"/>
                <a:cs typeface="Calibri" panose="020F0502020204030204" pitchFamily="34" charset="0"/>
              </a:rPr>
              <a:t>SoR</a:t>
            </a:r>
            <a:r>
              <a:rPr lang="en-US" sz="2000" dirty="0" smtClean="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will consist of two separate component's; </a:t>
            </a:r>
            <a:r>
              <a:rPr lang="en-US" sz="2000" dirty="0">
                <a:solidFill>
                  <a:schemeClr val="tx1"/>
                </a:solidFill>
                <a:latin typeface="Calibri" panose="020F0502020204030204" pitchFamily="34" charset="0"/>
                <a:cs typeface="Calibri" panose="020F0502020204030204" pitchFamily="34" charset="0"/>
              </a:rPr>
              <a:t>Prescribed Responsibilities and Overall Responsibilities</a:t>
            </a:r>
            <a:r>
              <a:rPr lang="en-US" sz="2000" dirty="0" smtClean="0">
                <a:solidFill>
                  <a:schemeClr val="tx1"/>
                </a:solidFill>
                <a:latin typeface="Calibri" panose="020F0502020204030204" pitchFamily="34" charset="0"/>
                <a:cs typeface="Calibri" panose="020F0502020204030204" pitchFamily="34" charset="0"/>
              </a:rPr>
              <a:t>.</a:t>
            </a:r>
            <a:endParaRPr lang="en-US" sz="2000" dirty="0">
              <a:solidFill>
                <a:schemeClr val="tx1"/>
              </a:solidFill>
              <a:latin typeface="Calibri" panose="020F0502020204030204" pitchFamily="34" charset="0"/>
              <a:cs typeface="Calibri" panose="020F0502020204030204" pitchFamily="34" charset="0"/>
            </a:endParaRPr>
          </a:p>
          <a:p>
            <a:pPr marL="0" indent="0">
              <a:buNone/>
            </a:pPr>
            <a:r>
              <a:rPr lang="en-US" sz="2000" b="1" u="sng" dirty="0" smtClean="0">
                <a:solidFill>
                  <a:schemeClr val="tx1"/>
                </a:solidFill>
                <a:latin typeface="Calibri" panose="020F0502020204030204" pitchFamily="34" charset="0"/>
                <a:cs typeface="Calibri" panose="020F0502020204030204" pitchFamily="34" charset="0"/>
              </a:rPr>
              <a:t>Prescribed Responsibilities</a:t>
            </a:r>
            <a:endParaRPr lang="en-US" sz="2000" b="1" u="sng" dirty="0">
              <a:solidFill>
                <a:schemeClr val="tx1"/>
              </a:solidFill>
              <a:latin typeface="Calibri" panose="020F0502020204030204" pitchFamily="34" charset="0"/>
              <a:cs typeface="Calibri" panose="020F0502020204030204" pitchFamily="34" charset="0"/>
            </a:endParaRP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These are specific responsibilities that a firm must allocate amongst its </a:t>
            </a:r>
            <a:r>
              <a:rPr lang="en-US" sz="2000" dirty="0" smtClean="0">
                <a:latin typeface="Calibri" panose="020F0502020204030204" pitchFamily="34" charset="0"/>
                <a:cs typeface="Calibri" panose="020F0502020204030204" pitchFamily="34" charset="0"/>
              </a:rPr>
              <a:t>SMF roles.</a:t>
            </a:r>
            <a:r>
              <a:rPr lang="en-US" sz="2000" dirty="0">
                <a:latin typeface="Calibri" panose="020F0502020204030204" pitchFamily="34" charset="0"/>
                <a:cs typeface="Calibri" panose="020F0502020204030204" pitchFamily="34" charset="0"/>
              </a:rPr>
              <a:t> </a:t>
            </a:r>
          </a:p>
          <a:p>
            <a:pPr marL="285750" indent="-285750" fontAlgn="base">
              <a:buFont typeface="Arial" panose="020B0604020202020204" pitchFamily="34" charset="0"/>
              <a:buChar char="•"/>
            </a:pPr>
            <a:r>
              <a:rPr lang="en-US" sz="2000" dirty="0">
                <a:latin typeface="Calibri" panose="020F0502020204030204" pitchFamily="34" charset="0"/>
                <a:cs typeface="Calibri" panose="020F0502020204030204" pitchFamily="34" charset="0"/>
              </a:rPr>
              <a:t>These are specifically prescribed to ensure that a Senior Manager </a:t>
            </a:r>
            <a:r>
              <a:rPr lang="en-US" sz="2000" dirty="0" smtClean="0">
                <a:latin typeface="Calibri" panose="020F0502020204030204" pitchFamily="34" charset="0"/>
                <a:cs typeface="Calibri" panose="020F0502020204030204" pitchFamily="34" charset="0"/>
              </a:rPr>
              <a:t>in SMF roles are accountable </a:t>
            </a:r>
            <a:r>
              <a:rPr lang="en-US" sz="2000" dirty="0">
                <a:latin typeface="Calibri" panose="020F0502020204030204" pitchFamily="34" charset="0"/>
                <a:cs typeface="Calibri" panose="020F0502020204030204" pitchFamily="34" charset="0"/>
              </a:rPr>
              <a:t>for key conduct and risks and therefore must be taken on by the most senior person responsible for that activity or </a:t>
            </a:r>
            <a:r>
              <a:rPr lang="en-US" sz="2000" dirty="0" smtClean="0">
                <a:latin typeface="Calibri" panose="020F0502020204030204" pitchFamily="34" charset="0"/>
                <a:cs typeface="Calibri" panose="020F0502020204030204" pitchFamily="34" charset="0"/>
              </a:rPr>
              <a:t>area.</a:t>
            </a:r>
          </a:p>
        </p:txBody>
      </p:sp>
    </p:spTree>
    <p:custDataLst>
      <p:tags r:id="rId1"/>
    </p:custDataLst>
    <p:extLst>
      <p:ext uri="{BB962C8B-B14F-4D97-AF65-F5344CB8AC3E}">
        <p14:creationId xmlns:p14="http://schemas.microsoft.com/office/powerpoint/2010/main" val="34961501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6"/>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utoProtect Presentation Theme">
  <a:themeElements>
    <a:clrScheme name="Custom 1">
      <a:dk1>
        <a:srgbClr val="000000"/>
      </a:dk1>
      <a:lt1>
        <a:sysClr val="window" lastClr="FFFFFF"/>
      </a:lt1>
      <a:dk2>
        <a:srgbClr val="7F7F7F"/>
      </a:dk2>
      <a:lt2>
        <a:srgbClr val="E6E6E6"/>
      </a:lt2>
      <a:accent1>
        <a:srgbClr val="C00000"/>
      </a:accent1>
      <a:accent2>
        <a:srgbClr val="5C6693"/>
      </a:accent2>
      <a:accent3>
        <a:srgbClr val="002458"/>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xmlns="" name="AutoProtect Presentation Theme" id="{2C97DDF2-A127-4CC8-A391-34EBDC71A2C7}" vid="{EABE9B25-7423-4650-82C5-4E9C2E091F5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AutoProtect Presentation Theme</Template>
  <TotalTime>1952</TotalTime>
  <Words>1554</Words>
  <Application>Microsoft Office PowerPoint</Application>
  <PresentationFormat>Custom</PresentationFormat>
  <Paragraphs>177</Paragraphs>
  <Slides>26</Slides>
  <Notes>1</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AutoProtect Presentation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Cooper</dc:creator>
  <cp:lastModifiedBy>R01shocklio</cp:lastModifiedBy>
  <cp:revision>90</cp:revision>
  <dcterms:created xsi:type="dcterms:W3CDTF">2019-04-08T13:43:58Z</dcterms:created>
  <dcterms:modified xsi:type="dcterms:W3CDTF">2019-11-22T13:34:17Z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051732DB-C5DB-49A9-B9DC-E21ECEFED3C1</vt:lpwstr>
  </property>
  <property fmtid="{D5CDD505-2E9C-101B-9397-08002B2CF9AE}" pid="3" name="ArticulatePath">
    <vt:lpwstr>SMCR Training iComplyonline</vt:lpwstr>
  </property>
</Properties>
</file>