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17" r:id="rId2"/>
    <p:sldId id="318" r:id="rId3"/>
    <p:sldId id="325" r:id="rId4"/>
    <p:sldId id="319" r:id="rId5"/>
    <p:sldId id="323" r:id="rId6"/>
    <p:sldId id="324" r:id="rId7"/>
    <p:sldId id="320" r:id="rId8"/>
    <p:sldId id="321" r:id="rId9"/>
    <p:sldId id="322" r:id="rId10"/>
  </p:sldIdLst>
  <p:sldSz cx="12192000" cy="6858000"/>
  <p:notesSz cx="6858000" cy="9144000"/>
  <p:defaultTextStyle>
    <a:defPPr>
      <a:defRPr lang="en-US"/>
    </a:defPPr>
    <a:lvl1pPr marL="0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770"/>
    <a:srgbClr val="E9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88" autoAdjust="0"/>
  </p:normalViewPr>
  <p:slideViewPr>
    <p:cSldViewPr>
      <p:cViewPr varScale="1">
        <p:scale>
          <a:sx n="107" d="100"/>
          <a:sy n="107" d="100"/>
        </p:scale>
        <p:origin x="-612" y="-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ncan Bembridge" userId="3f77e243bc17137f" providerId="LiveId" clId="{84045C94-F70F-4DC0-8D62-9EAF192877FE}"/>
    <pc:docChg chg="delSld">
      <pc:chgData name="Duncan Bembridge" userId="3f77e243bc17137f" providerId="LiveId" clId="{84045C94-F70F-4DC0-8D62-9EAF192877FE}" dt="2017-11-01T13:42:09.494" v="0" actId="2696"/>
      <pc:docMkLst>
        <pc:docMk/>
      </pc:docMkLst>
      <pc:sldChg chg="del">
        <pc:chgData name="Duncan Bembridge" userId="3f77e243bc17137f" providerId="LiveId" clId="{84045C94-F70F-4DC0-8D62-9EAF192877FE}" dt="2017-11-01T13:42:09.494" v="0" actId="2696"/>
        <pc:sldMkLst>
          <pc:docMk/>
          <pc:sldMk cId="0" sldId="25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56E52-7D3A-4813-926F-1F5EE6A3792E}" type="datetimeFigureOut">
              <a:rPr lang="en-US" smtClean="0"/>
              <a:pPr/>
              <a:t>17-Jan-19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15112-4D5E-4BF1-8AC4-72C3C72C9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8354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0FF3D-1B75-40CD-8E93-7EDD1BC628EE}" type="datetimeFigureOut">
              <a:rPr lang="en-US" smtClean="0"/>
              <a:pPr/>
              <a:t>17-Jan-19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9230C-A415-4F25-80C7-50DB92FE09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7412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9230C-A415-4F25-80C7-50DB92FE0926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349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9230C-A415-4F25-80C7-50DB92FE0926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3495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9230C-A415-4F25-80C7-50DB92FE0926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349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9230C-A415-4F25-80C7-50DB92FE0926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3495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9230C-A415-4F25-80C7-50DB92FE0926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3495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9230C-A415-4F25-80C7-50DB92FE0926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3495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9230C-A415-4F25-80C7-50DB92FE0926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3495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9230C-A415-4F25-80C7-50DB92FE0926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349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6713" y="793119"/>
            <a:ext cx="10600038" cy="712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1141" y="2102295"/>
            <a:ext cx="10545610" cy="2500312"/>
          </a:xfrm>
        </p:spPr>
        <p:txBody>
          <a:bodyPr/>
          <a:lstStyle>
            <a:lvl1pPr>
              <a:defRPr sz="3323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2708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585069" y="1796133"/>
            <a:ext cx="11008255" cy="27783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85070" y="1081751"/>
            <a:ext cx="10793222" cy="5357850"/>
          </a:xfrm>
        </p:spPr>
        <p:txBody>
          <a:bodyPr/>
          <a:lstStyle>
            <a:lvl1pPr>
              <a:defRPr sz="3323"/>
            </a:lvl1pPr>
            <a:lvl5pPr>
              <a:defRPr sz="184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959410" y="2906579"/>
            <a:ext cx="10363200" cy="1500781"/>
          </a:xfrm>
        </p:spPr>
        <p:txBody>
          <a:bodyPr anchor="b"/>
          <a:lstStyle>
            <a:lvl1pPr marL="0" indent="0">
              <a:buNone/>
              <a:defRPr sz="2708">
                <a:solidFill>
                  <a:schemeClr val="tx1">
                    <a:tint val="75000"/>
                  </a:schemeClr>
                </a:solidFill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0"/>
          </p:nvPr>
        </p:nvSpPr>
        <p:spPr>
          <a:xfrm>
            <a:off x="959410" y="4448500"/>
            <a:ext cx="10363200" cy="1500781"/>
          </a:xfrm>
        </p:spPr>
        <p:txBody>
          <a:bodyPr anchor="t" anchorCtr="0">
            <a:normAutofit/>
          </a:bodyPr>
          <a:lstStyle>
            <a:lvl1pPr marL="0" indent="0">
              <a:buNone/>
              <a:defRPr sz="5416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5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5069" y="1030725"/>
            <a:ext cx="5214254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4037" y="1030725"/>
            <a:ext cx="5442895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6713" y="1357301"/>
            <a:ext cx="10736111" cy="5082301"/>
          </a:xfrm>
        </p:spPr>
        <p:txBody>
          <a:bodyPr>
            <a:normAutofit/>
          </a:bodyPr>
          <a:lstStyle>
            <a:lvl1pPr marL="0" indent="0" algn="ctr">
              <a:buNone/>
              <a:defRPr sz="3323"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726313 ASE 190.5x2543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3106" y="1030726"/>
            <a:ext cx="10885791" cy="5408877"/>
          </a:xfrm>
          <a:prstGeom prst="rect">
            <a:avLst/>
          </a:prstGeom>
        </p:spPr>
        <p:txBody>
          <a:bodyPr vert="horz" lIns="99597" tIns="49797" rIns="99597" bIns="4979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5" r:id="rId4"/>
    <p:sldLayoutId id="2147483664" r:id="rId5"/>
    <p:sldLayoutId id="2147483649" r:id="rId6"/>
  </p:sldLayoutIdLst>
  <p:hf hdr="0" ftr="0" dt="0"/>
  <p:txStyles>
    <p:titleStyle>
      <a:lvl1pPr algn="l" defTabSz="1225821" rtl="0" eaLnBrk="1" latinLnBrk="0" hangingPunct="1">
        <a:spcBef>
          <a:spcPct val="0"/>
        </a:spcBef>
        <a:buNone/>
        <a:defRPr sz="3692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9683" indent="-459683" algn="l" defTabSz="1225821" rtl="0" eaLnBrk="1" latinLnBrk="0" hangingPunct="1">
        <a:spcBef>
          <a:spcPct val="20000"/>
        </a:spcBef>
        <a:buFont typeface="Arial" pitchFamily="34" charset="0"/>
        <a:buChar char="•"/>
        <a:defRPr sz="4431" kern="1200">
          <a:solidFill>
            <a:schemeClr val="tx1"/>
          </a:solidFill>
          <a:latin typeface="+mn-lt"/>
          <a:ea typeface="+mn-ea"/>
          <a:cs typeface="+mn-cs"/>
        </a:defRPr>
      </a:lvl1pPr>
      <a:lvl2pPr marL="995979" indent="-383068" algn="l" defTabSz="1225821" rtl="0" eaLnBrk="1" latinLnBrk="0" hangingPunct="1">
        <a:spcBef>
          <a:spcPct val="20000"/>
        </a:spcBef>
        <a:buFont typeface="Arial" pitchFamily="34" charset="0"/>
        <a:buChar char="–"/>
        <a:defRPr sz="3815" kern="1200">
          <a:solidFill>
            <a:schemeClr val="tx1"/>
          </a:solidFill>
          <a:latin typeface="+mn-lt"/>
          <a:ea typeface="+mn-ea"/>
          <a:cs typeface="+mn-cs"/>
        </a:defRPr>
      </a:lvl2pPr>
      <a:lvl3pPr marL="1532276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45187" indent="-306454" algn="l" defTabSz="1225821" rtl="0" eaLnBrk="1" latinLnBrk="0" hangingPunct="1">
        <a:spcBef>
          <a:spcPct val="20000"/>
        </a:spcBef>
        <a:buFont typeface="Arial" pitchFamily="34" charset="0"/>
        <a:buChar char="–"/>
        <a:defRPr sz="2708" kern="1200">
          <a:solidFill>
            <a:schemeClr val="tx1"/>
          </a:solidFill>
          <a:latin typeface="+mn-lt"/>
          <a:ea typeface="+mn-ea"/>
          <a:cs typeface="+mn-cs"/>
        </a:defRPr>
      </a:lvl4pPr>
      <a:lvl5pPr marL="2758096" indent="-306454" algn="l" defTabSz="1225821" rtl="0" eaLnBrk="1" latinLnBrk="0" hangingPunct="1">
        <a:spcBef>
          <a:spcPct val="20000"/>
        </a:spcBef>
        <a:buFont typeface="Arial" pitchFamily="34" charset="0"/>
        <a:buChar char="»"/>
        <a:defRPr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337100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6pPr>
      <a:lvl7pPr marL="398391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7pPr>
      <a:lvl8pPr marL="459682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8pPr>
      <a:lvl9pPr marL="520973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1pPr>
      <a:lvl2pPr marL="61291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2pPr>
      <a:lvl3pPr marL="1225821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3pPr>
      <a:lvl4pPr marL="183873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45164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6455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7746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9037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90328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Map Example – Walk in Sales Process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52AFF28-1B81-4E4E-BAF2-EA9F5857B598}"/>
              </a:ext>
            </a:extLst>
          </p:cNvPr>
          <p:cNvSpPr/>
          <p:nvPr/>
        </p:nvSpPr>
        <p:spPr>
          <a:xfrm>
            <a:off x="249328" y="2043755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Customer walks into showroom to buy a car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5A20DB8A-CA4A-4843-AFAF-505965CC6BFF}"/>
              </a:ext>
            </a:extLst>
          </p:cNvPr>
          <p:cNvSpPr/>
          <p:nvPr/>
        </p:nvSpPr>
        <p:spPr>
          <a:xfrm>
            <a:off x="1742242" y="2060848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Sales Exec captures customer data on physical form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="" xmlns:a16="http://schemas.microsoft.com/office/drawing/2014/main" id="{F7697BA2-C7AD-4556-9755-1961ABE32CCB}"/>
              </a:ext>
            </a:extLst>
          </p:cNvPr>
          <p:cNvSpPr/>
          <p:nvPr/>
        </p:nvSpPr>
        <p:spPr>
          <a:xfrm>
            <a:off x="1435803" y="231287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="" xmlns:a16="http://schemas.microsoft.com/office/drawing/2014/main" id="{B08168D8-971C-4924-8F18-A38E19944FC9}"/>
              </a:ext>
            </a:extLst>
          </p:cNvPr>
          <p:cNvSpPr/>
          <p:nvPr/>
        </p:nvSpPr>
        <p:spPr>
          <a:xfrm>
            <a:off x="2929875" y="231287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25E5490F-C833-488E-AA2A-47DD42F99CD4}"/>
              </a:ext>
            </a:extLst>
          </p:cNvPr>
          <p:cNvSpPr/>
          <p:nvPr/>
        </p:nvSpPr>
        <p:spPr>
          <a:xfrm>
            <a:off x="3235156" y="2044570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Information added to electronic showroom system</a:t>
            </a:r>
          </a:p>
        </p:txBody>
      </p:sp>
      <p:sp>
        <p:nvSpPr>
          <p:cNvPr id="13" name="Arrow: Right 12">
            <a:extLst>
              <a:ext uri="{FF2B5EF4-FFF2-40B4-BE49-F238E27FC236}">
                <a16:creationId xmlns="" xmlns:a16="http://schemas.microsoft.com/office/drawing/2014/main" id="{281A8299-3F90-4871-AC81-40F05E7A3791}"/>
              </a:ext>
            </a:extLst>
          </p:cNvPr>
          <p:cNvSpPr/>
          <p:nvPr/>
        </p:nvSpPr>
        <p:spPr>
          <a:xfrm>
            <a:off x="4421631" y="2313284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66CC7D4E-F0F7-45AA-9329-5100EF9D5B5B}"/>
              </a:ext>
            </a:extLst>
          </p:cNvPr>
          <p:cNvSpPr/>
          <p:nvPr/>
        </p:nvSpPr>
        <p:spPr>
          <a:xfrm>
            <a:off x="4726912" y="2043755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Finance applied for via Finance System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="" xmlns:a16="http://schemas.microsoft.com/office/drawing/2014/main" id="{F5AF7196-F390-4D6B-A2C2-74D838AC3F88}"/>
              </a:ext>
            </a:extLst>
          </p:cNvPr>
          <p:cNvSpPr/>
          <p:nvPr/>
        </p:nvSpPr>
        <p:spPr>
          <a:xfrm>
            <a:off x="5914000" y="2276872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9DD01EA1-BF1B-46E6-95AC-5BE7262F2F7A}"/>
              </a:ext>
            </a:extLst>
          </p:cNvPr>
          <p:cNvSpPr/>
          <p:nvPr/>
        </p:nvSpPr>
        <p:spPr>
          <a:xfrm>
            <a:off x="6218668" y="2060848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Additional Sales added (GAP, Paint Protection)</a:t>
            </a:r>
          </a:p>
        </p:txBody>
      </p:sp>
      <p:sp>
        <p:nvSpPr>
          <p:cNvPr id="17" name="Arrow: Right 16">
            <a:extLst>
              <a:ext uri="{FF2B5EF4-FFF2-40B4-BE49-F238E27FC236}">
                <a16:creationId xmlns="" xmlns:a16="http://schemas.microsoft.com/office/drawing/2014/main" id="{E82A7FCC-A884-42DF-BE1E-907B50D8C534}"/>
              </a:ext>
            </a:extLst>
          </p:cNvPr>
          <p:cNvSpPr/>
          <p:nvPr/>
        </p:nvSpPr>
        <p:spPr>
          <a:xfrm rot="5400000">
            <a:off x="2092815" y="3049311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8" name="Arrow: Right 17">
            <a:extLst>
              <a:ext uri="{FF2B5EF4-FFF2-40B4-BE49-F238E27FC236}">
                <a16:creationId xmlns="" xmlns:a16="http://schemas.microsoft.com/office/drawing/2014/main" id="{4D8E686B-6816-4C51-9430-F9189D88B497}"/>
              </a:ext>
            </a:extLst>
          </p:cNvPr>
          <p:cNvSpPr/>
          <p:nvPr/>
        </p:nvSpPr>
        <p:spPr>
          <a:xfrm rot="5400000">
            <a:off x="3585729" y="3049311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9" name="Arrow: Right 18">
            <a:extLst>
              <a:ext uri="{FF2B5EF4-FFF2-40B4-BE49-F238E27FC236}">
                <a16:creationId xmlns="" xmlns:a16="http://schemas.microsoft.com/office/drawing/2014/main" id="{FEC32F7C-0655-4C0A-9F48-298DEC7C1C61}"/>
              </a:ext>
            </a:extLst>
          </p:cNvPr>
          <p:cNvSpPr/>
          <p:nvPr/>
        </p:nvSpPr>
        <p:spPr>
          <a:xfrm rot="5400000">
            <a:off x="5071912" y="3052266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AB6FC4AA-C375-44A3-9479-2B108CA72FF6}"/>
              </a:ext>
            </a:extLst>
          </p:cNvPr>
          <p:cNvSpPr/>
          <p:nvPr/>
        </p:nvSpPr>
        <p:spPr>
          <a:xfrm>
            <a:off x="1748973" y="3571540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Consent Requested?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CB968191-A112-4129-80FA-C4D458B5D845}"/>
              </a:ext>
            </a:extLst>
          </p:cNvPr>
          <p:cNvSpPr/>
          <p:nvPr/>
        </p:nvSpPr>
        <p:spPr>
          <a:xfrm>
            <a:off x="3235156" y="3587818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Does the system mirror consent information?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B09F9BC5-DA3A-4D12-8BBC-3F615E8C4842}"/>
              </a:ext>
            </a:extLst>
          </p:cNvPr>
          <p:cNvSpPr/>
          <p:nvPr/>
        </p:nvSpPr>
        <p:spPr>
          <a:xfrm>
            <a:off x="4721339" y="3571540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Is Consent requested again on Finance Form?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BE171AB9-C5B1-4623-847E-B315BC729524}"/>
              </a:ext>
            </a:extLst>
          </p:cNvPr>
          <p:cNvSpPr/>
          <p:nvPr/>
        </p:nvSpPr>
        <p:spPr>
          <a:xfrm>
            <a:off x="7709198" y="2043755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Vehicle ordered on Manufacturer ordering system</a:t>
            </a:r>
          </a:p>
        </p:txBody>
      </p:sp>
      <p:sp>
        <p:nvSpPr>
          <p:cNvPr id="25" name="Arrow: Right 24">
            <a:extLst>
              <a:ext uri="{FF2B5EF4-FFF2-40B4-BE49-F238E27FC236}">
                <a16:creationId xmlns="" xmlns:a16="http://schemas.microsoft.com/office/drawing/2014/main" id="{B7B2B45F-91EA-46E7-B543-5746C44043EA}"/>
              </a:ext>
            </a:extLst>
          </p:cNvPr>
          <p:cNvSpPr/>
          <p:nvPr/>
        </p:nvSpPr>
        <p:spPr>
          <a:xfrm rot="5400000">
            <a:off x="2099546" y="456000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6" name="Arrow: Right 25">
            <a:extLst>
              <a:ext uri="{FF2B5EF4-FFF2-40B4-BE49-F238E27FC236}">
                <a16:creationId xmlns="" xmlns:a16="http://schemas.microsoft.com/office/drawing/2014/main" id="{4E9DAA71-32A9-48FE-9956-784F694899E2}"/>
              </a:ext>
            </a:extLst>
          </p:cNvPr>
          <p:cNvSpPr/>
          <p:nvPr/>
        </p:nvSpPr>
        <p:spPr>
          <a:xfrm rot="5400000">
            <a:off x="5071912" y="459255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11D2E943-70B4-4C14-B8AC-4C92B8F5362F}"/>
              </a:ext>
            </a:extLst>
          </p:cNvPr>
          <p:cNvSpPr/>
          <p:nvPr/>
        </p:nvSpPr>
        <p:spPr>
          <a:xfrm>
            <a:off x="1748973" y="5082232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Where/how long is this physical information stored?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C4876F2C-7D0B-49DA-A31C-D95B49C056FE}"/>
              </a:ext>
            </a:extLst>
          </p:cNvPr>
          <p:cNvSpPr/>
          <p:nvPr/>
        </p:nvSpPr>
        <p:spPr>
          <a:xfrm>
            <a:off x="3230116" y="5084865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How does provider store information and for how long?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5F372801-700C-4798-8E70-FABE38151EB8}"/>
              </a:ext>
            </a:extLst>
          </p:cNvPr>
          <p:cNvSpPr/>
          <p:nvPr/>
        </p:nvSpPr>
        <p:spPr>
          <a:xfrm>
            <a:off x="4717990" y="5082232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How does provider store information and for how long?</a:t>
            </a:r>
          </a:p>
        </p:txBody>
      </p:sp>
      <p:sp>
        <p:nvSpPr>
          <p:cNvPr id="41" name="Arrow: Right 40">
            <a:extLst>
              <a:ext uri="{FF2B5EF4-FFF2-40B4-BE49-F238E27FC236}">
                <a16:creationId xmlns="" xmlns:a16="http://schemas.microsoft.com/office/drawing/2014/main" id="{1A7198F9-B791-48CA-9B6A-258E48F59C73}"/>
              </a:ext>
            </a:extLst>
          </p:cNvPr>
          <p:cNvSpPr/>
          <p:nvPr/>
        </p:nvSpPr>
        <p:spPr>
          <a:xfrm>
            <a:off x="7404530" y="2307609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2" name="Arrow: Right 41">
            <a:extLst>
              <a:ext uri="{FF2B5EF4-FFF2-40B4-BE49-F238E27FC236}">
                <a16:creationId xmlns="" xmlns:a16="http://schemas.microsoft.com/office/drawing/2014/main" id="{9507442D-BBBC-4087-A56C-2DAC8792E712}"/>
              </a:ext>
            </a:extLst>
          </p:cNvPr>
          <p:cNvSpPr/>
          <p:nvPr/>
        </p:nvSpPr>
        <p:spPr>
          <a:xfrm>
            <a:off x="8895059" y="2276872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3" name="Rectangle 42">
            <a:extLst>
              <a:ext uri="{FF2B5EF4-FFF2-40B4-BE49-F238E27FC236}">
                <a16:creationId xmlns="" xmlns:a16="http://schemas.microsoft.com/office/drawing/2014/main" id="{3CD2432F-2313-49B4-91EF-82163626A7FC}"/>
              </a:ext>
            </a:extLst>
          </p:cNvPr>
          <p:cNvSpPr/>
          <p:nvPr/>
        </p:nvSpPr>
        <p:spPr>
          <a:xfrm>
            <a:off x="9199726" y="2060848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Information added to DMS</a:t>
            </a:r>
          </a:p>
        </p:txBody>
      </p:sp>
      <p:sp>
        <p:nvSpPr>
          <p:cNvPr id="44" name="Arrow: Right 43">
            <a:extLst>
              <a:ext uri="{FF2B5EF4-FFF2-40B4-BE49-F238E27FC236}">
                <a16:creationId xmlns="" xmlns:a16="http://schemas.microsoft.com/office/drawing/2014/main" id="{F6A7833B-B677-43D7-B697-BE097D0BA54A}"/>
              </a:ext>
            </a:extLst>
          </p:cNvPr>
          <p:cNvSpPr/>
          <p:nvPr/>
        </p:nvSpPr>
        <p:spPr>
          <a:xfrm>
            <a:off x="10385587" y="2307609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5" name="Rectangle 44">
            <a:extLst>
              <a:ext uri="{FF2B5EF4-FFF2-40B4-BE49-F238E27FC236}">
                <a16:creationId xmlns="" xmlns:a16="http://schemas.microsoft.com/office/drawing/2014/main" id="{1047264C-73C3-4F85-A2F9-7973F6535DF6}"/>
              </a:ext>
            </a:extLst>
          </p:cNvPr>
          <p:cNvSpPr/>
          <p:nvPr/>
        </p:nvSpPr>
        <p:spPr>
          <a:xfrm>
            <a:off x="10690254" y="2060848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Vehicle Sold and Deal filed</a:t>
            </a:r>
          </a:p>
        </p:txBody>
      </p:sp>
      <p:sp>
        <p:nvSpPr>
          <p:cNvPr id="46" name="Arrow: Right 45">
            <a:extLst>
              <a:ext uri="{FF2B5EF4-FFF2-40B4-BE49-F238E27FC236}">
                <a16:creationId xmlns="" xmlns:a16="http://schemas.microsoft.com/office/drawing/2014/main" id="{AB17747B-1E93-4A0D-862D-E437DA074903}"/>
              </a:ext>
            </a:extLst>
          </p:cNvPr>
          <p:cNvSpPr/>
          <p:nvPr/>
        </p:nvSpPr>
        <p:spPr>
          <a:xfrm rot="5400000">
            <a:off x="3580689" y="459255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7" name="Arrow: Right 46">
            <a:extLst>
              <a:ext uri="{FF2B5EF4-FFF2-40B4-BE49-F238E27FC236}">
                <a16:creationId xmlns="" xmlns:a16="http://schemas.microsoft.com/office/drawing/2014/main" id="{EE201680-8F3D-414C-B76C-1D1D85F91D20}"/>
              </a:ext>
            </a:extLst>
          </p:cNvPr>
          <p:cNvSpPr/>
          <p:nvPr/>
        </p:nvSpPr>
        <p:spPr>
          <a:xfrm rot="5400000">
            <a:off x="6546324" y="3049311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8" name="Arrow: Right 47">
            <a:extLst>
              <a:ext uri="{FF2B5EF4-FFF2-40B4-BE49-F238E27FC236}">
                <a16:creationId xmlns="" xmlns:a16="http://schemas.microsoft.com/office/drawing/2014/main" id="{86DE5380-5531-4954-8190-F077B8EDE8AA}"/>
              </a:ext>
            </a:extLst>
          </p:cNvPr>
          <p:cNvSpPr/>
          <p:nvPr/>
        </p:nvSpPr>
        <p:spPr>
          <a:xfrm rot="5400000">
            <a:off x="8039238" y="3049311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9" name="Arrow: Right 48">
            <a:extLst>
              <a:ext uri="{FF2B5EF4-FFF2-40B4-BE49-F238E27FC236}">
                <a16:creationId xmlns="" xmlns:a16="http://schemas.microsoft.com/office/drawing/2014/main" id="{7256964B-9E21-423E-B1A1-C91FD0117EE4}"/>
              </a:ext>
            </a:extLst>
          </p:cNvPr>
          <p:cNvSpPr/>
          <p:nvPr/>
        </p:nvSpPr>
        <p:spPr>
          <a:xfrm rot="5400000">
            <a:off x="9525421" y="3052266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50" name="Rectangle 49">
            <a:extLst>
              <a:ext uri="{FF2B5EF4-FFF2-40B4-BE49-F238E27FC236}">
                <a16:creationId xmlns="" xmlns:a16="http://schemas.microsoft.com/office/drawing/2014/main" id="{DE184731-0D54-4FF4-A4A2-678CA918F91F}"/>
              </a:ext>
            </a:extLst>
          </p:cNvPr>
          <p:cNvSpPr/>
          <p:nvPr/>
        </p:nvSpPr>
        <p:spPr>
          <a:xfrm>
            <a:off x="6202482" y="3571540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Is Consent Requested on providers registration form? 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="" xmlns:a16="http://schemas.microsoft.com/office/drawing/2014/main" id="{F1D9809B-16B1-420C-8F91-6E27FD2F708C}"/>
              </a:ext>
            </a:extLst>
          </p:cNvPr>
          <p:cNvSpPr/>
          <p:nvPr/>
        </p:nvSpPr>
        <p:spPr>
          <a:xfrm>
            <a:off x="7688665" y="3587818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Is consent requested again?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="" xmlns:a16="http://schemas.microsoft.com/office/drawing/2014/main" id="{0689218B-3146-496E-9851-A0AC742AD194}"/>
              </a:ext>
            </a:extLst>
          </p:cNvPr>
          <p:cNvSpPr/>
          <p:nvPr/>
        </p:nvSpPr>
        <p:spPr>
          <a:xfrm>
            <a:off x="9174848" y="3571540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Does the system mirror consent information?</a:t>
            </a:r>
          </a:p>
        </p:txBody>
      </p:sp>
      <p:sp>
        <p:nvSpPr>
          <p:cNvPr id="53" name="Arrow: Right 52">
            <a:extLst>
              <a:ext uri="{FF2B5EF4-FFF2-40B4-BE49-F238E27FC236}">
                <a16:creationId xmlns="" xmlns:a16="http://schemas.microsoft.com/office/drawing/2014/main" id="{299BC18C-612F-467E-BABF-ED84638F6A26}"/>
              </a:ext>
            </a:extLst>
          </p:cNvPr>
          <p:cNvSpPr/>
          <p:nvPr/>
        </p:nvSpPr>
        <p:spPr>
          <a:xfrm rot="5400000">
            <a:off x="6553055" y="456000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54" name="Arrow: Right 53">
            <a:extLst>
              <a:ext uri="{FF2B5EF4-FFF2-40B4-BE49-F238E27FC236}">
                <a16:creationId xmlns="" xmlns:a16="http://schemas.microsoft.com/office/drawing/2014/main" id="{C7ABC5D4-02D6-42CB-A171-0C9E7FF8B82E}"/>
              </a:ext>
            </a:extLst>
          </p:cNvPr>
          <p:cNvSpPr/>
          <p:nvPr/>
        </p:nvSpPr>
        <p:spPr>
          <a:xfrm rot="5400000">
            <a:off x="9525421" y="459255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56" name="Rectangle 55">
            <a:extLst>
              <a:ext uri="{FF2B5EF4-FFF2-40B4-BE49-F238E27FC236}">
                <a16:creationId xmlns="" xmlns:a16="http://schemas.microsoft.com/office/drawing/2014/main" id="{753D9E75-31C2-4B88-B6F6-7671F9878BE5}"/>
              </a:ext>
            </a:extLst>
          </p:cNvPr>
          <p:cNvSpPr/>
          <p:nvPr/>
        </p:nvSpPr>
        <p:spPr>
          <a:xfrm>
            <a:off x="6202482" y="5082232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How does provider store information and for how long?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="" xmlns:a16="http://schemas.microsoft.com/office/drawing/2014/main" id="{B8510348-F2D3-4BA3-9381-5B2B708989EB}"/>
              </a:ext>
            </a:extLst>
          </p:cNvPr>
          <p:cNvSpPr/>
          <p:nvPr/>
        </p:nvSpPr>
        <p:spPr>
          <a:xfrm>
            <a:off x="7683625" y="5084865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How does manufacturer store information and how long?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="" xmlns:a16="http://schemas.microsoft.com/office/drawing/2014/main" id="{16F80E06-C654-4950-93E0-68C885A0CF36}"/>
              </a:ext>
            </a:extLst>
          </p:cNvPr>
          <p:cNvSpPr/>
          <p:nvPr/>
        </p:nvSpPr>
        <p:spPr>
          <a:xfrm>
            <a:off x="9174848" y="5082232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>
                <a:solidFill>
                  <a:schemeClr val="tx1"/>
                </a:solidFill>
              </a:rPr>
              <a:t>How does provider store information and for how long?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64" name="Arrow: Right 63">
            <a:extLst>
              <a:ext uri="{FF2B5EF4-FFF2-40B4-BE49-F238E27FC236}">
                <a16:creationId xmlns="" xmlns:a16="http://schemas.microsoft.com/office/drawing/2014/main" id="{EE427231-926F-4569-B32A-FFE9278EAF04}"/>
              </a:ext>
            </a:extLst>
          </p:cNvPr>
          <p:cNvSpPr/>
          <p:nvPr/>
        </p:nvSpPr>
        <p:spPr>
          <a:xfrm rot="5400000">
            <a:off x="8034198" y="459255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5" name="Arrow: Right 64">
            <a:extLst>
              <a:ext uri="{FF2B5EF4-FFF2-40B4-BE49-F238E27FC236}">
                <a16:creationId xmlns="" xmlns:a16="http://schemas.microsoft.com/office/drawing/2014/main" id="{2A820F3D-5F8B-4687-867B-47031D631A27}"/>
              </a:ext>
            </a:extLst>
          </p:cNvPr>
          <p:cNvSpPr/>
          <p:nvPr/>
        </p:nvSpPr>
        <p:spPr>
          <a:xfrm rot="5400000">
            <a:off x="11013295" y="3052266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6" name="Rectangle 65">
            <a:extLst>
              <a:ext uri="{FF2B5EF4-FFF2-40B4-BE49-F238E27FC236}">
                <a16:creationId xmlns="" xmlns:a16="http://schemas.microsoft.com/office/drawing/2014/main" id="{CCDB6B4E-CD92-4916-BFB2-62C28E3E04F8}"/>
              </a:ext>
            </a:extLst>
          </p:cNvPr>
          <p:cNvSpPr/>
          <p:nvPr/>
        </p:nvSpPr>
        <p:spPr>
          <a:xfrm>
            <a:off x="10662722" y="3571540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Is Deal File Secure?</a:t>
            </a:r>
          </a:p>
        </p:txBody>
      </p:sp>
      <p:sp>
        <p:nvSpPr>
          <p:cNvPr id="67" name="Arrow: Right 66">
            <a:extLst>
              <a:ext uri="{FF2B5EF4-FFF2-40B4-BE49-F238E27FC236}">
                <a16:creationId xmlns="" xmlns:a16="http://schemas.microsoft.com/office/drawing/2014/main" id="{E1152A5A-8976-421B-B11B-11DADB1180CC}"/>
              </a:ext>
            </a:extLst>
          </p:cNvPr>
          <p:cNvSpPr/>
          <p:nvPr/>
        </p:nvSpPr>
        <p:spPr>
          <a:xfrm rot="5400000">
            <a:off x="11013295" y="459255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8" name="Rectangle 67">
            <a:extLst>
              <a:ext uri="{FF2B5EF4-FFF2-40B4-BE49-F238E27FC236}">
                <a16:creationId xmlns="" xmlns:a16="http://schemas.microsoft.com/office/drawing/2014/main" id="{D008E04F-5184-403C-BCA0-C4318F1DF532}"/>
              </a:ext>
            </a:extLst>
          </p:cNvPr>
          <p:cNvSpPr/>
          <p:nvPr/>
        </p:nvSpPr>
        <p:spPr>
          <a:xfrm>
            <a:off x="10662722" y="5082232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How long is information stored for?</a:t>
            </a:r>
          </a:p>
        </p:txBody>
      </p:sp>
    </p:spTree>
    <p:extLst>
      <p:ext uri="{BB962C8B-B14F-4D97-AF65-F5344CB8AC3E}">
        <p14:creationId xmlns:p14="http://schemas.microsoft.com/office/powerpoint/2010/main" val="109266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dirty="0"/>
              <a:t>Data Map </a:t>
            </a:r>
            <a:r>
              <a:rPr lang="en-GB" sz="2400" dirty="0" smtClean="0"/>
              <a:t>Template – Customer Telephones into Marketing re their Mot </a:t>
            </a:r>
            <a:r>
              <a:rPr lang="en-GB" sz="2400" dirty="0"/>
              <a:t>/</a:t>
            </a:r>
            <a:r>
              <a:rPr lang="en-GB" sz="2400" dirty="0" smtClean="0"/>
              <a:t>Service Reminder, Service Plan Ex warranty Text Email or Letter </a:t>
            </a:r>
            <a:endParaRPr lang="en-GB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5A20DB8A-CA4A-4843-AFAF-505965CC6BFF}"/>
              </a:ext>
            </a:extLst>
          </p:cNvPr>
          <p:cNvSpPr/>
          <p:nvPr/>
        </p:nvSpPr>
        <p:spPr>
          <a:xfrm>
            <a:off x="2459688" y="119148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Customer responds to Contact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="" xmlns:a16="http://schemas.microsoft.com/office/drawing/2014/main" id="{F7697BA2-C7AD-4556-9755-1961ABE32CCB}"/>
              </a:ext>
            </a:extLst>
          </p:cNvPr>
          <p:cNvSpPr/>
          <p:nvPr/>
        </p:nvSpPr>
        <p:spPr>
          <a:xfrm>
            <a:off x="2181186" y="1476474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="" xmlns:a16="http://schemas.microsoft.com/office/drawing/2014/main" id="{B08168D8-971C-4924-8F18-A38E19944FC9}"/>
              </a:ext>
            </a:extLst>
          </p:cNvPr>
          <p:cNvSpPr/>
          <p:nvPr/>
        </p:nvSpPr>
        <p:spPr>
          <a:xfrm>
            <a:off x="3539688" y="144918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25E5490F-C833-488E-AA2A-47DD42F99CD4}"/>
              </a:ext>
            </a:extLst>
          </p:cNvPr>
          <p:cNvSpPr/>
          <p:nvPr/>
        </p:nvSpPr>
        <p:spPr>
          <a:xfrm>
            <a:off x="3863752" y="1197160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Consent </a:t>
            </a:r>
            <a:r>
              <a:rPr lang="en-GB" sz="1200" dirty="0" smtClean="0">
                <a:solidFill>
                  <a:schemeClr val="tx1"/>
                </a:solidFill>
              </a:rPr>
              <a:t>again requested </a:t>
            </a:r>
            <a:r>
              <a:rPr lang="en-GB" sz="1200" dirty="0">
                <a:solidFill>
                  <a:schemeClr val="tx1"/>
                </a:solidFill>
              </a:rPr>
              <a:t>by Marketing </a:t>
            </a:r>
          </a:p>
        </p:txBody>
      </p:sp>
      <p:sp>
        <p:nvSpPr>
          <p:cNvPr id="13" name="Arrow: Right 12">
            <a:extLst>
              <a:ext uri="{FF2B5EF4-FFF2-40B4-BE49-F238E27FC236}">
                <a16:creationId xmlns="" xmlns:a16="http://schemas.microsoft.com/office/drawing/2014/main" id="{281A8299-3F90-4871-AC81-40F05E7A3791}"/>
              </a:ext>
            </a:extLst>
          </p:cNvPr>
          <p:cNvSpPr/>
          <p:nvPr/>
        </p:nvSpPr>
        <p:spPr>
          <a:xfrm>
            <a:off x="5010728" y="144918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66CC7D4E-F0F7-45AA-9329-5100EF9D5B5B}"/>
              </a:ext>
            </a:extLst>
          </p:cNvPr>
          <p:cNvSpPr/>
          <p:nvPr/>
        </p:nvSpPr>
        <p:spPr>
          <a:xfrm>
            <a:off x="5366345" y="1160134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Booking </a:t>
            </a:r>
            <a:r>
              <a:rPr lang="en-GB" sz="1200" dirty="0" smtClean="0">
                <a:solidFill>
                  <a:schemeClr val="tx1"/>
                </a:solidFill>
              </a:rPr>
              <a:t>Made or Sale of Product  or  </a:t>
            </a:r>
            <a:r>
              <a:rPr lang="en-GB" sz="1200" dirty="0">
                <a:solidFill>
                  <a:schemeClr val="tx1"/>
                </a:solidFill>
              </a:rPr>
              <a:t>DMS Updated </a:t>
            </a:r>
          </a:p>
        </p:txBody>
      </p:sp>
      <p:sp>
        <p:nvSpPr>
          <p:cNvPr id="19" name="Arrow: Right 18">
            <a:extLst>
              <a:ext uri="{FF2B5EF4-FFF2-40B4-BE49-F238E27FC236}">
                <a16:creationId xmlns="" xmlns:a16="http://schemas.microsoft.com/office/drawing/2014/main" id="{FEC32F7C-0655-4C0A-9F48-298DEC7C1C61}"/>
              </a:ext>
            </a:extLst>
          </p:cNvPr>
          <p:cNvSpPr/>
          <p:nvPr/>
        </p:nvSpPr>
        <p:spPr>
          <a:xfrm rot="5400000">
            <a:off x="5598851" y="2110070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B09F9BC5-DA3A-4D12-8BBC-3F615E8C4842}"/>
              </a:ext>
            </a:extLst>
          </p:cNvPr>
          <p:cNvSpPr/>
          <p:nvPr/>
        </p:nvSpPr>
        <p:spPr>
          <a:xfrm>
            <a:off x="5269598" y="263592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Data </a:t>
            </a:r>
            <a:r>
              <a:rPr lang="en-GB" sz="1200" dirty="0" smtClean="0">
                <a:solidFill>
                  <a:schemeClr val="tx1"/>
                </a:solidFill>
              </a:rPr>
              <a:t>updated </a:t>
            </a:r>
            <a:r>
              <a:rPr lang="en-GB" sz="1200" dirty="0">
                <a:solidFill>
                  <a:schemeClr val="tx1"/>
                </a:solidFill>
              </a:rPr>
              <a:t>on DMS – CDK Remote Severs </a:t>
            </a:r>
          </a:p>
        </p:txBody>
      </p:sp>
      <p:sp>
        <p:nvSpPr>
          <p:cNvPr id="26" name="Arrow: Right 25">
            <a:extLst>
              <a:ext uri="{FF2B5EF4-FFF2-40B4-BE49-F238E27FC236}">
                <a16:creationId xmlns="" xmlns:a16="http://schemas.microsoft.com/office/drawing/2014/main" id="{4E9DAA71-32A9-48FE-9956-784F694899E2}"/>
              </a:ext>
            </a:extLst>
          </p:cNvPr>
          <p:cNvSpPr/>
          <p:nvPr/>
        </p:nvSpPr>
        <p:spPr>
          <a:xfrm rot="5400000">
            <a:off x="5593574" y="3609020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3BCA0D61-3DBF-4248-8E03-344ABE4C86C8}"/>
              </a:ext>
            </a:extLst>
          </p:cNvPr>
          <p:cNvSpPr/>
          <p:nvPr/>
        </p:nvSpPr>
        <p:spPr>
          <a:xfrm>
            <a:off x="5269598" y="414080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Data Held on CDK Remote Server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5F372801-700C-4798-8E70-FABE38151EB8}"/>
              </a:ext>
            </a:extLst>
          </p:cNvPr>
          <p:cNvSpPr/>
          <p:nvPr/>
        </p:nvSpPr>
        <p:spPr>
          <a:xfrm>
            <a:off x="5269598" y="5709915"/>
            <a:ext cx="1080000" cy="1148083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Data Held to be refreshed based on storage time line every month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6" name="Arrow: Right 35">
            <a:extLst>
              <a:ext uri="{FF2B5EF4-FFF2-40B4-BE49-F238E27FC236}">
                <a16:creationId xmlns="" xmlns:a16="http://schemas.microsoft.com/office/drawing/2014/main" id="{7A3E0A34-5067-48B2-8686-2E4FB4768227}"/>
              </a:ext>
            </a:extLst>
          </p:cNvPr>
          <p:cNvSpPr/>
          <p:nvPr/>
        </p:nvSpPr>
        <p:spPr>
          <a:xfrm rot="5400000">
            <a:off x="5557903" y="519735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73" name="Arrow: Right 14">
            <a:extLst>
              <a:ext uri="{FF2B5EF4-FFF2-40B4-BE49-F238E27FC236}">
                <a16:creationId xmlns="" xmlns:a16="http://schemas.microsoft.com/office/drawing/2014/main" id="{F5AF7196-F390-4D6B-A2C2-74D838AC3F88}"/>
              </a:ext>
            </a:extLst>
          </p:cNvPr>
          <p:cNvSpPr/>
          <p:nvPr/>
        </p:nvSpPr>
        <p:spPr>
          <a:xfrm>
            <a:off x="6474499" y="143007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74" name="Rectangle 73">
            <a:extLst>
              <a:ext uri="{FF2B5EF4-FFF2-40B4-BE49-F238E27FC236}">
                <a16:creationId xmlns="" xmlns:a16="http://schemas.microsoft.com/office/drawing/2014/main" id="{CCDB6B4E-CD92-4916-BFB2-62C28E3E04F8}"/>
              </a:ext>
            </a:extLst>
          </p:cNvPr>
          <p:cNvSpPr/>
          <p:nvPr/>
        </p:nvSpPr>
        <p:spPr>
          <a:xfrm>
            <a:off x="8256240" y="116074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DMS Updates notified to 3</a:t>
            </a:r>
            <a:r>
              <a:rPr lang="en-GB" sz="1200" baseline="30000" dirty="0" smtClean="0">
                <a:solidFill>
                  <a:schemeClr val="tx1"/>
                </a:solidFill>
              </a:rPr>
              <a:t>rd</a:t>
            </a:r>
            <a:r>
              <a:rPr lang="en-GB" sz="1200" dirty="0" smtClean="0">
                <a:solidFill>
                  <a:schemeClr val="tx1"/>
                </a:solidFill>
              </a:rPr>
              <a:t> party users subject to the requirement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="" xmlns:a16="http://schemas.microsoft.com/office/drawing/2014/main" id="{DE184731-0D54-4FF4-A4A2-678CA918F91F}"/>
              </a:ext>
            </a:extLst>
          </p:cNvPr>
          <p:cNvSpPr/>
          <p:nvPr/>
        </p:nvSpPr>
        <p:spPr>
          <a:xfrm>
            <a:off x="6816080" y="1178042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Job Card Created on DMS for booking  or Product sold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76" name="Arrow: Right 14">
            <a:extLst>
              <a:ext uri="{FF2B5EF4-FFF2-40B4-BE49-F238E27FC236}">
                <a16:creationId xmlns="" xmlns:a16="http://schemas.microsoft.com/office/drawing/2014/main" id="{F5AF7196-F390-4D6B-A2C2-74D838AC3F88}"/>
              </a:ext>
            </a:extLst>
          </p:cNvPr>
          <p:cNvSpPr/>
          <p:nvPr/>
        </p:nvSpPr>
        <p:spPr>
          <a:xfrm>
            <a:off x="7967327" y="1439322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36DC9217-2677-4B8A-A6EB-066217FEEA27}"/>
              </a:ext>
            </a:extLst>
          </p:cNvPr>
          <p:cNvSpPr/>
          <p:nvPr/>
        </p:nvSpPr>
        <p:spPr>
          <a:xfrm>
            <a:off x="7967327" y="2584214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Data Held to be refreshed based on storage time line every month </a:t>
            </a:r>
          </a:p>
        </p:txBody>
      </p:sp>
      <p:sp>
        <p:nvSpPr>
          <p:cNvPr id="24" name="Arrow: Right 18">
            <a:extLst>
              <a:ext uri="{FF2B5EF4-FFF2-40B4-BE49-F238E27FC236}">
                <a16:creationId xmlns="" xmlns:a16="http://schemas.microsoft.com/office/drawing/2014/main" id="{FEC32F7C-0655-4C0A-9F48-298DEC7C1C61}"/>
              </a:ext>
            </a:extLst>
          </p:cNvPr>
          <p:cNvSpPr/>
          <p:nvPr/>
        </p:nvSpPr>
        <p:spPr>
          <a:xfrm rot="5400000">
            <a:off x="8292184" y="2124546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25E5490F-C833-488E-AA2A-47DD42F99CD4}"/>
              </a:ext>
            </a:extLst>
          </p:cNvPr>
          <p:cNvSpPr/>
          <p:nvPr/>
        </p:nvSpPr>
        <p:spPr>
          <a:xfrm>
            <a:off x="767408" y="120856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Consent Checked and Correct Channel used 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527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Data Map </a:t>
            </a:r>
            <a:r>
              <a:rPr lang="en-GB" sz="2800" dirty="0" smtClean="0"/>
              <a:t>Template – Customer Telephones into Marketing re their Mot or Service Reminder letter </a:t>
            </a:r>
            <a:endParaRPr lang="en-GB" sz="2800" dirty="0"/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52AFF28-1B81-4E4E-BAF2-EA9F5857B598}"/>
              </a:ext>
            </a:extLst>
          </p:cNvPr>
          <p:cNvSpPr/>
          <p:nvPr/>
        </p:nvSpPr>
        <p:spPr>
          <a:xfrm>
            <a:off x="212816" y="1197160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Letter Generated by DMS </a:t>
            </a:r>
          </a:p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Preference Checked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5A20DB8A-CA4A-4843-AFAF-505965CC6BFF}"/>
              </a:ext>
            </a:extLst>
          </p:cNvPr>
          <p:cNvSpPr/>
          <p:nvPr/>
        </p:nvSpPr>
        <p:spPr>
          <a:xfrm>
            <a:off x="1718179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Customer responds to reminder letter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="" xmlns:a16="http://schemas.microsoft.com/office/drawing/2014/main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="" xmlns:a16="http://schemas.microsoft.com/office/drawing/2014/main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25E5490F-C833-488E-AA2A-47DD42F99CD4}"/>
              </a:ext>
            </a:extLst>
          </p:cNvPr>
          <p:cNvSpPr/>
          <p:nvPr/>
        </p:nvSpPr>
        <p:spPr>
          <a:xfrm>
            <a:off x="3211093" y="116156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Consent Requested by Marketing </a:t>
            </a:r>
          </a:p>
        </p:txBody>
      </p:sp>
      <p:sp>
        <p:nvSpPr>
          <p:cNvPr id="13" name="Arrow: Right 12">
            <a:extLst>
              <a:ext uri="{FF2B5EF4-FFF2-40B4-BE49-F238E27FC236}">
                <a16:creationId xmlns="" xmlns:a16="http://schemas.microsoft.com/office/drawing/2014/main" id="{281A8299-3F90-4871-AC81-40F05E7A3791}"/>
              </a:ext>
            </a:extLst>
          </p:cNvPr>
          <p:cNvSpPr/>
          <p:nvPr/>
        </p:nvSpPr>
        <p:spPr>
          <a:xfrm>
            <a:off x="4370971" y="144918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66CC7D4E-F0F7-45AA-9329-5100EF9D5B5B}"/>
              </a:ext>
            </a:extLst>
          </p:cNvPr>
          <p:cNvSpPr/>
          <p:nvPr/>
        </p:nvSpPr>
        <p:spPr>
          <a:xfrm>
            <a:off x="4702849" y="116074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Booking </a:t>
            </a:r>
            <a:r>
              <a:rPr lang="en-GB" sz="1200" dirty="0" smtClean="0">
                <a:solidFill>
                  <a:schemeClr val="tx1"/>
                </a:solidFill>
              </a:rPr>
              <a:t>Made or  </a:t>
            </a:r>
            <a:r>
              <a:rPr lang="en-GB" sz="1200" dirty="0">
                <a:solidFill>
                  <a:schemeClr val="tx1"/>
                </a:solidFill>
              </a:rPr>
              <a:t>DMS Updated </a:t>
            </a:r>
          </a:p>
        </p:txBody>
      </p:sp>
      <p:sp>
        <p:nvSpPr>
          <p:cNvPr id="19" name="Arrow: Right 18">
            <a:extLst>
              <a:ext uri="{FF2B5EF4-FFF2-40B4-BE49-F238E27FC236}">
                <a16:creationId xmlns="" xmlns:a16="http://schemas.microsoft.com/office/drawing/2014/main" id="{FEC32F7C-0655-4C0A-9F48-298DEC7C1C61}"/>
              </a:ext>
            </a:extLst>
          </p:cNvPr>
          <p:cNvSpPr/>
          <p:nvPr/>
        </p:nvSpPr>
        <p:spPr>
          <a:xfrm rot="5400000">
            <a:off x="5021252" y="2188170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B09F9BC5-DA3A-4D12-8BBC-3F615E8C4842}"/>
              </a:ext>
            </a:extLst>
          </p:cNvPr>
          <p:cNvSpPr/>
          <p:nvPr/>
        </p:nvSpPr>
        <p:spPr>
          <a:xfrm>
            <a:off x="4702849" y="267068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Data </a:t>
            </a:r>
            <a:r>
              <a:rPr lang="en-GB" sz="1200" dirty="0" smtClean="0">
                <a:solidFill>
                  <a:schemeClr val="tx1"/>
                </a:solidFill>
              </a:rPr>
              <a:t>updated </a:t>
            </a:r>
            <a:r>
              <a:rPr lang="en-GB" sz="1200" dirty="0">
                <a:solidFill>
                  <a:schemeClr val="tx1"/>
                </a:solidFill>
              </a:rPr>
              <a:t>on DMS – CDK Remote Severs </a:t>
            </a:r>
          </a:p>
        </p:txBody>
      </p:sp>
      <p:sp>
        <p:nvSpPr>
          <p:cNvPr id="26" name="Arrow: Right 25">
            <a:extLst>
              <a:ext uri="{FF2B5EF4-FFF2-40B4-BE49-F238E27FC236}">
                <a16:creationId xmlns="" xmlns:a16="http://schemas.microsoft.com/office/drawing/2014/main" id="{4E9DAA71-32A9-48FE-9956-784F694899E2}"/>
              </a:ext>
            </a:extLst>
          </p:cNvPr>
          <p:cNvSpPr/>
          <p:nvPr/>
        </p:nvSpPr>
        <p:spPr>
          <a:xfrm rot="5400000">
            <a:off x="5021252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3BCA0D61-3DBF-4248-8E03-344ABE4C86C8}"/>
              </a:ext>
            </a:extLst>
          </p:cNvPr>
          <p:cNvSpPr/>
          <p:nvPr/>
        </p:nvSpPr>
        <p:spPr>
          <a:xfrm>
            <a:off x="4697276" y="419922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Data Held on CDK Remote Server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5F372801-700C-4798-8E70-FABE38151EB8}"/>
              </a:ext>
            </a:extLst>
          </p:cNvPr>
          <p:cNvSpPr/>
          <p:nvPr/>
        </p:nvSpPr>
        <p:spPr>
          <a:xfrm>
            <a:off x="4693927" y="5709916"/>
            <a:ext cx="1080000" cy="1148083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Data Held to be refreshed based on storage time line every month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6" name="Arrow: Right 35">
            <a:extLst>
              <a:ext uri="{FF2B5EF4-FFF2-40B4-BE49-F238E27FC236}">
                <a16:creationId xmlns="" xmlns:a16="http://schemas.microsoft.com/office/drawing/2014/main" id="{7A3E0A34-5067-48B2-8686-2E4FB4768227}"/>
              </a:ext>
            </a:extLst>
          </p:cNvPr>
          <p:cNvSpPr/>
          <p:nvPr/>
        </p:nvSpPr>
        <p:spPr>
          <a:xfrm rot="5400000">
            <a:off x="5021252" y="520659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73" name="Arrow: Right 14">
            <a:extLst>
              <a:ext uri="{FF2B5EF4-FFF2-40B4-BE49-F238E27FC236}">
                <a16:creationId xmlns="" xmlns:a16="http://schemas.microsoft.com/office/drawing/2014/main" id="{F5AF7196-F390-4D6B-A2C2-74D838AC3F88}"/>
              </a:ext>
            </a:extLst>
          </p:cNvPr>
          <p:cNvSpPr/>
          <p:nvPr/>
        </p:nvSpPr>
        <p:spPr>
          <a:xfrm>
            <a:off x="5926419" y="141277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74" name="Rectangle 73">
            <a:extLst>
              <a:ext uri="{FF2B5EF4-FFF2-40B4-BE49-F238E27FC236}">
                <a16:creationId xmlns="" xmlns:a16="http://schemas.microsoft.com/office/drawing/2014/main" id="{CCDB6B4E-CD92-4916-BFB2-62C28E3E04F8}"/>
              </a:ext>
            </a:extLst>
          </p:cNvPr>
          <p:cNvSpPr/>
          <p:nvPr/>
        </p:nvSpPr>
        <p:spPr>
          <a:xfrm>
            <a:off x="7968208" y="116074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DMS Updates notified to 3</a:t>
            </a:r>
            <a:r>
              <a:rPr lang="en-GB" sz="1200" baseline="30000" dirty="0" smtClean="0">
                <a:solidFill>
                  <a:schemeClr val="tx1"/>
                </a:solidFill>
              </a:rPr>
              <a:t>rd</a:t>
            </a:r>
            <a:r>
              <a:rPr lang="en-GB" sz="1200" dirty="0" smtClean="0">
                <a:solidFill>
                  <a:schemeClr val="tx1"/>
                </a:solidFill>
              </a:rPr>
              <a:t> party users subject to the requirement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="" xmlns:a16="http://schemas.microsoft.com/office/drawing/2014/main" id="{DE184731-0D54-4FF4-A4A2-678CA918F91F}"/>
              </a:ext>
            </a:extLst>
          </p:cNvPr>
          <p:cNvSpPr/>
          <p:nvPr/>
        </p:nvSpPr>
        <p:spPr>
          <a:xfrm>
            <a:off x="6358439" y="116156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Job Card Created on DMS for booking 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76" name="Arrow: Right 14">
            <a:extLst>
              <a:ext uri="{FF2B5EF4-FFF2-40B4-BE49-F238E27FC236}">
                <a16:creationId xmlns="" xmlns:a16="http://schemas.microsoft.com/office/drawing/2014/main" id="{F5AF7196-F390-4D6B-A2C2-74D838AC3F88}"/>
              </a:ext>
            </a:extLst>
          </p:cNvPr>
          <p:cNvSpPr/>
          <p:nvPr/>
        </p:nvSpPr>
        <p:spPr>
          <a:xfrm>
            <a:off x="7567094" y="141277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1866226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800" dirty="0"/>
              <a:t>Data Map </a:t>
            </a:r>
            <a:r>
              <a:rPr lang="en-GB" sz="2800" dirty="0" smtClean="0"/>
              <a:t>Template – Outbound Email, Phone Call or Text for  Mot/Service Reminder.</a:t>
            </a:r>
            <a:endParaRPr lang="en-GB" sz="2800" dirty="0"/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52AFF28-1B81-4E4E-BAF2-EA9F5857B598}"/>
              </a:ext>
            </a:extLst>
          </p:cNvPr>
          <p:cNvSpPr/>
          <p:nvPr/>
        </p:nvSpPr>
        <p:spPr>
          <a:xfrm>
            <a:off x="225265" y="119148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Customer Due list generated from DMS &amp; Preference Checked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5A20DB8A-CA4A-4843-AFAF-505965CC6BFF}"/>
              </a:ext>
            </a:extLst>
          </p:cNvPr>
          <p:cNvSpPr/>
          <p:nvPr/>
        </p:nvSpPr>
        <p:spPr>
          <a:xfrm>
            <a:off x="1729548" y="1207929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Email sent if Email held and preference allows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="" xmlns:a16="http://schemas.microsoft.com/office/drawing/2014/main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="" xmlns:a16="http://schemas.microsoft.com/office/drawing/2014/main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25E5490F-C833-488E-AA2A-47DD42F99CD4}"/>
              </a:ext>
            </a:extLst>
          </p:cNvPr>
          <p:cNvSpPr/>
          <p:nvPr/>
        </p:nvSpPr>
        <p:spPr>
          <a:xfrm>
            <a:off x="3211093" y="116156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Response  /Preferences updated to DMS &amp; Due List  from response 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3" name="Arrow: Right 12">
            <a:extLst>
              <a:ext uri="{FF2B5EF4-FFF2-40B4-BE49-F238E27FC236}">
                <a16:creationId xmlns="" xmlns:a16="http://schemas.microsoft.com/office/drawing/2014/main" id="{281A8299-3F90-4871-AC81-40F05E7A3791}"/>
              </a:ext>
            </a:extLst>
          </p:cNvPr>
          <p:cNvSpPr/>
          <p:nvPr/>
        </p:nvSpPr>
        <p:spPr>
          <a:xfrm>
            <a:off x="4370971" y="144918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66CC7D4E-F0F7-45AA-9329-5100EF9D5B5B}"/>
              </a:ext>
            </a:extLst>
          </p:cNvPr>
          <p:cNvSpPr/>
          <p:nvPr/>
        </p:nvSpPr>
        <p:spPr>
          <a:xfrm>
            <a:off x="4702849" y="116074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Preferences Checked before </a:t>
            </a:r>
            <a:r>
              <a:rPr lang="en-GB" sz="1200" dirty="0" smtClean="0">
                <a:solidFill>
                  <a:schemeClr val="tx1"/>
                </a:solidFill>
              </a:rPr>
              <a:t>contact made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5" name="Arrow: Right 14">
            <a:extLst>
              <a:ext uri="{FF2B5EF4-FFF2-40B4-BE49-F238E27FC236}">
                <a16:creationId xmlns="" xmlns:a16="http://schemas.microsoft.com/office/drawing/2014/main" id="{F5AF7196-F390-4D6B-A2C2-74D838AC3F88}"/>
              </a:ext>
            </a:extLst>
          </p:cNvPr>
          <p:cNvSpPr/>
          <p:nvPr/>
        </p:nvSpPr>
        <p:spPr>
          <a:xfrm>
            <a:off x="5863340" y="141277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9DD01EA1-BF1B-46E6-95AC-5BE7262F2F7A}"/>
              </a:ext>
            </a:extLst>
          </p:cNvPr>
          <p:cNvSpPr/>
          <p:nvPr/>
        </p:nvSpPr>
        <p:spPr>
          <a:xfrm>
            <a:off x="6194605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Marketing Call </a:t>
            </a:r>
            <a:r>
              <a:rPr lang="en-GB" sz="1200" dirty="0" smtClean="0">
                <a:solidFill>
                  <a:schemeClr val="tx1"/>
                </a:solidFill>
              </a:rPr>
              <a:t>Centre sends text or </a:t>
            </a:r>
            <a:r>
              <a:rPr lang="en-GB" sz="1200" dirty="0">
                <a:solidFill>
                  <a:schemeClr val="tx1"/>
                </a:solidFill>
              </a:rPr>
              <a:t>makes outbound call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BE171AB9-C5B1-4623-847E-B315BC729524}"/>
              </a:ext>
            </a:extLst>
          </p:cNvPr>
          <p:cNvSpPr/>
          <p:nvPr/>
        </p:nvSpPr>
        <p:spPr>
          <a:xfrm>
            <a:off x="7685135" y="1157809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Marketing Call Centre makes outbound call</a:t>
            </a:r>
          </a:p>
        </p:txBody>
      </p:sp>
      <p:sp>
        <p:nvSpPr>
          <p:cNvPr id="41" name="Arrow: Right 40">
            <a:extLst>
              <a:ext uri="{FF2B5EF4-FFF2-40B4-BE49-F238E27FC236}">
                <a16:creationId xmlns="" xmlns:a16="http://schemas.microsoft.com/office/drawing/2014/main" id="{1A7198F9-B791-48CA-9B6A-258E48F59C73}"/>
              </a:ext>
            </a:extLst>
          </p:cNvPr>
          <p:cNvSpPr/>
          <p:nvPr/>
        </p:nvSpPr>
        <p:spPr>
          <a:xfrm>
            <a:off x="7353870" y="1443513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2" name="Arrow: Right 41">
            <a:extLst>
              <a:ext uri="{FF2B5EF4-FFF2-40B4-BE49-F238E27FC236}">
                <a16:creationId xmlns="" xmlns:a16="http://schemas.microsoft.com/office/drawing/2014/main" id="{9507442D-BBBC-4087-A56C-2DAC8792E712}"/>
              </a:ext>
            </a:extLst>
          </p:cNvPr>
          <p:cNvSpPr/>
          <p:nvPr/>
        </p:nvSpPr>
        <p:spPr>
          <a:xfrm>
            <a:off x="8844399" y="141277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3" name="Rectangle 42">
            <a:extLst>
              <a:ext uri="{FF2B5EF4-FFF2-40B4-BE49-F238E27FC236}">
                <a16:creationId xmlns="" xmlns:a16="http://schemas.microsoft.com/office/drawing/2014/main" id="{3CD2432F-2313-49B4-91EF-82163626A7FC}"/>
              </a:ext>
            </a:extLst>
          </p:cNvPr>
          <p:cNvSpPr/>
          <p:nvPr/>
        </p:nvSpPr>
        <p:spPr>
          <a:xfrm>
            <a:off x="9175663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Consent Requested by Marketing </a:t>
            </a:r>
          </a:p>
        </p:txBody>
      </p:sp>
      <p:sp>
        <p:nvSpPr>
          <p:cNvPr id="47" name="Arrow: Right 46">
            <a:extLst>
              <a:ext uri="{FF2B5EF4-FFF2-40B4-BE49-F238E27FC236}">
                <a16:creationId xmlns="" xmlns:a16="http://schemas.microsoft.com/office/drawing/2014/main" id="{EE201680-8F3D-414C-B76C-1D1D85F91D20}"/>
              </a:ext>
            </a:extLst>
          </p:cNvPr>
          <p:cNvSpPr/>
          <p:nvPr/>
        </p:nvSpPr>
        <p:spPr>
          <a:xfrm rot="5400000">
            <a:off x="6495664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9" name="Arrow: Right 48">
            <a:extLst>
              <a:ext uri="{FF2B5EF4-FFF2-40B4-BE49-F238E27FC236}">
                <a16:creationId xmlns="" xmlns:a16="http://schemas.microsoft.com/office/drawing/2014/main" id="{7256964B-9E21-423E-B1A1-C91FD0117EE4}"/>
              </a:ext>
            </a:extLst>
          </p:cNvPr>
          <p:cNvSpPr/>
          <p:nvPr/>
        </p:nvSpPr>
        <p:spPr>
          <a:xfrm rot="5400000">
            <a:off x="9474761" y="2188170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50" name="Rectangle 49">
            <a:extLst>
              <a:ext uri="{FF2B5EF4-FFF2-40B4-BE49-F238E27FC236}">
                <a16:creationId xmlns="" xmlns:a16="http://schemas.microsoft.com/office/drawing/2014/main" id="{DE184731-0D54-4FF4-A4A2-678CA918F91F}"/>
              </a:ext>
            </a:extLst>
          </p:cNvPr>
          <p:cNvSpPr/>
          <p:nvPr/>
        </p:nvSpPr>
        <p:spPr>
          <a:xfrm>
            <a:off x="6178419" y="268853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Text responses are updated onto DMS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="" xmlns:a16="http://schemas.microsoft.com/office/drawing/2014/main" id="{0689218B-3146-496E-9851-A0AC742AD194}"/>
              </a:ext>
            </a:extLst>
          </p:cNvPr>
          <p:cNvSpPr/>
          <p:nvPr/>
        </p:nvSpPr>
        <p:spPr>
          <a:xfrm>
            <a:off x="9150785" y="268853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Booking Made </a:t>
            </a:r>
            <a:r>
              <a:rPr lang="en-GB" sz="1200" dirty="0" smtClean="0">
                <a:solidFill>
                  <a:schemeClr val="tx1"/>
                </a:solidFill>
              </a:rPr>
              <a:t>and or  </a:t>
            </a:r>
            <a:r>
              <a:rPr lang="en-GB" sz="1200" dirty="0">
                <a:solidFill>
                  <a:schemeClr val="tx1"/>
                </a:solidFill>
              </a:rPr>
              <a:t>DMS Updated </a:t>
            </a:r>
          </a:p>
        </p:txBody>
      </p:sp>
      <p:sp>
        <p:nvSpPr>
          <p:cNvPr id="53" name="Arrow: Right 52">
            <a:extLst>
              <a:ext uri="{FF2B5EF4-FFF2-40B4-BE49-F238E27FC236}">
                <a16:creationId xmlns="" xmlns:a16="http://schemas.microsoft.com/office/drawing/2014/main" id="{299BC18C-612F-467E-BABF-ED84638F6A26}"/>
              </a:ext>
            </a:extLst>
          </p:cNvPr>
          <p:cNvSpPr/>
          <p:nvPr/>
        </p:nvSpPr>
        <p:spPr>
          <a:xfrm rot="5400000">
            <a:off x="6502395" y="369590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54" name="Arrow: Right 53">
            <a:extLst>
              <a:ext uri="{FF2B5EF4-FFF2-40B4-BE49-F238E27FC236}">
                <a16:creationId xmlns="" xmlns:a16="http://schemas.microsoft.com/office/drawing/2014/main" id="{C7ABC5D4-02D6-42CB-A171-0C9E7FF8B82E}"/>
              </a:ext>
            </a:extLst>
          </p:cNvPr>
          <p:cNvSpPr/>
          <p:nvPr/>
        </p:nvSpPr>
        <p:spPr>
          <a:xfrm rot="5400000">
            <a:off x="9474761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55" name="Arrow: Right 54">
            <a:extLst>
              <a:ext uri="{FF2B5EF4-FFF2-40B4-BE49-F238E27FC236}">
                <a16:creationId xmlns="" xmlns:a16="http://schemas.microsoft.com/office/drawing/2014/main" id="{0038DC46-AAD7-4078-8569-E69F79E26C11}"/>
              </a:ext>
            </a:extLst>
          </p:cNvPr>
          <p:cNvSpPr/>
          <p:nvPr/>
        </p:nvSpPr>
        <p:spPr>
          <a:xfrm rot="5400000">
            <a:off x="6502395" y="520659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56" name="Rectangle 55">
            <a:extLst>
              <a:ext uri="{FF2B5EF4-FFF2-40B4-BE49-F238E27FC236}">
                <a16:creationId xmlns="" xmlns:a16="http://schemas.microsoft.com/office/drawing/2014/main" id="{753D9E75-31C2-4B88-B6F6-7671F9878BE5}"/>
              </a:ext>
            </a:extLst>
          </p:cNvPr>
          <p:cNvSpPr/>
          <p:nvPr/>
        </p:nvSpPr>
        <p:spPr>
          <a:xfrm>
            <a:off x="6178419" y="419922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Data Held on CDK Remote Server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="" xmlns:a16="http://schemas.microsoft.com/office/drawing/2014/main" id="{16F80E06-C654-4950-93E0-68C885A0CF36}"/>
              </a:ext>
            </a:extLst>
          </p:cNvPr>
          <p:cNvSpPr/>
          <p:nvPr/>
        </p:nvSpPr>
        <p:spPr>
          <a:xfrm>
            <a:off x="9150785" y="419922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Job Card Created on DMS for booking  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="" xmlns:a16="http://schemas.microsoft.com/office/drawing/2014/main" id="{F505029E-BAD1-42F3-AA29-662F66809BCA}"/>
              </a:ext>
            </a:extLst>
          </p:cNvPr>
          <p:cNvSpPr/>
          <p:nvPr/>
        </p:nvSpPr>
        <p:spPr>
          <a:xfrm>
            <a:off x="6171688" y="570991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Data Held to be refreshed based on storage time line every month 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="" xmlns:a16="http://schemas.microsoft.com/office/drawing/2014/main" id="{D008E04F-5184-403C-BCA0-C4318F1DF532}"/>
              </a:ext>
            </a:extLst>
          </p:cNvPr>
          <p:cNvSpPr/>
          <p:nvPr/>
        </p:nvSpPr>
        <p:spPr>
          <a:xfrm>
            <a:off x="10638659" y="419922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DMS Updates notified to 3</a:t>
            </a:r>
            <a:r>
              <a:rPr lang="en-GB" sz="1200" baseline="30000" dirty="0">
                <a:solidFill>
                  <a:schemeClr val="tx1"/>
                </a:solidFill>
              </a:rPr>
              <a:t>rd</a:t>
            </a:r>
            <a:r>
              <a:rPr lang="en-GB" sz="1200" dirty="0">
                <a:solidFill>
                  <a:schemeClr val="tx1"/>
                </a:solidFill>
              </a:rPr>
              <a:t> party users subject to the requirement 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="" xmlns:a16="http://schemas.microsoft.com/office/drawing/2014/main" id="{36DC9217-2677-4B8A-A6EB-066217FEEA27}"/>
              </a:ext>
            </a:extLst>
          </p:cNvPr>
          <p:cNvSpPr/>
          <p:nvPr/>
        </p:nvSpPr>
        <p:spPr>
          <a:xfrm>
            <a:off x="10635310" y="570991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Data Held to be refreshed based on storage time line every month </a:t>
            </a:r>
          </a:p>
        </p:txBody>
      </p:sp>
      <p:sp>
        <p:nvSpPr>
          <p:cNvPr id="70" name="Arrow: Right 69">
            <a:extLst>
              <a:ext uri="{FF2B5EF4-FFF2-40B4-BE49-F238E27FC236}">
                <a16:creationId xmlns="" xmlns:a16="http://schemas.microsoft.com/office/drawing/2014/main" id="{38F8B89A-15C1-479D-870C-737F14397775}"/>
              </a:ext>
            </a:extLst>
          </p:cNvPr>
          <p:cNvSpPr/>
          <p:nvPr/>
        </p:nvSpPr>
        <p:spPr>
          <a:xfrm rot="5400000">
            <a:off x="10962635" y="520659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71" name="Arrow: Right 43">
            <a:extLst>
              <a:ext uri="{FF2B5EF4-FFF2-40B4-BE49-F238E27FC236}">
                <a16:creationId xmlns="" xmlns:a16="http://schemas.microsoft.com/office/drawing/2014/main" id="{F6A7833B-B677-43D7-B697-BE097D0BA54A}"/>
              </a:ext>
            </a:extLst>
          </p:cNvPr>
          <p:cNvSpPr/>
          <p:nvPr/>
        </p:nvSpPr>
        <p:spPr>
          <a:xfrm>
            <a:off x="10334927" y="445388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2603770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800" dirty="0"/>
              <a:t>Data Map </a:t>
            </a:r>
            <a:r>
              <a:rPr lang="en-GB" sz="2800" dirty="0" smtClean="0"/>
              <a:t>Template – Outbound Email, Phone Call or letter for Service Plan </a:t>
            </a:r>
            <a:endParaRPr lang="en-GB" sz="2800" dirty="0"/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52AFF28-1B81-4E4E-BAF2-EA9F5857B598}"/>
              </a:ext>
            </a:extLst>
          </p:cNvPr>
          <p:cNvSpPr/>
          <p:nvPr/>
        </p:nvSpPr>
        <p:spPr>
          <a:xfrm>
            <a:off x="225265" y="119148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Customer Due list generated from DMS from Cars Delivered 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5A20DB8A-CA4A-4843-AFAF-505965CC6BFF}"/>
              </a:ext>
            </a:extLst>
          </p:cNvPr>
          <p:cNvSpPr/>
          <p:nvPr/>
        </p:nvSpPr>
        <p:spPr>
          <a:xfrm>
            <a:off x="3234797" y="1203016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Quote Emailed if Due list has Email and is allowed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="" xmlns:a16="http://schemas.microsoft.com/office/drawing/2014/main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="" xmlns:a16="http://schemas.microsoft.com/office/drawing/2014/main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25E5490F-C833-488E-AA2A-47DD42F99CD4}"/>
              </a:ext>
            </a:extLst>
          </p:cNvPr>
          <p:cNvSpPr/>
          <p:nvPr/>
        </p:nvSpPr>
        <p:spPr>
          <a:xfrm>
            <a:off x="4770530" y="123875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Responses /Preferences updated to DMS &amp; Due List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3" name="Arrow: Right 12">
            <a:extLst>
              <a:ext uri="{FF2B5EF4-FFF2-40B4-BE49-F238E27FC236}">
                <a16:creationId xmlns="" xmlns:a16="http://schemas.microsoft.com/office/drawing/2014/main" id="{281A8299-3F90-4871-AC81-40F05E7A3791}"/>
              </a:ext>
            </a:extLst>
          </p:cNvPr>
          <p:cNvSpPr/>
          <p:nvPr/>
        </p:nvSpPr>
        <p:spPr>
          <a:xfrm>
            <a:off x="4370971" y="144918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66CC7D4E-F0F7-45AA-9329-5100EF9D5B5B}"/>
              </a:ext>
            </a:extLst>
          </p:cNvPr>
          <p:cNvSpPr/>
          <p:nvPr/>
        </p:nvSpPr>
        <p:spPr>
          <a:xfrm>
            <a:off x="1679734" y="1203016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Preferences Checked before </a:t>
            </a:r>
            <a:r>
              <a:rPr lang="en-GB" sz="1200" dirty="0" smtClean="0">
                <a:solidFill>
                  <a:schemeClr val="tx1"/>
                </a:solidFill>
              </a:rPr>
              <a:t>any type of contact made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5" name="Arrow: Right 14">
            <a:extLst>
              <a:ext uri="{FF2B5EF4-FFF2-40B4-BE49-F238E27FC236}">
                <a16:creationId xmlns="" xmlns:a16="http://schemas.microsoft.com/office/drawing/2014/main" id="{F5AF7196-F390-4D6B-A2C2-74D838AC3F88}"/>
              </a:ext>
            </a:extLst>
          </p:cNvPr>
          <p:cNvSpPr/>
          <p:nvPr/>
        </p:nvSpPr>
        <p:spPr>
          <a:xfrm>
            <a:off x="5850530" y="2102849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BE171AB9-C5B1-4623-847E-B315BC729524}"/>
              </a:ext>
            </a:extLst>
          </p:cNvPr>
          <p:cNvSpPr/>
          <p:nvPr/>
        </p:nvSpPr>
        <p:spPr>
          <a:xfrm>
            <a:off x="7705977" y="1963170"/>
            <a:ext cx="1164223" cy="999437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Marketing Call Centre makes outbound </a:t>
            </a:r>
            <a:r>
              <a:rPr lang="en-GB" sz="1000" dirty="0" smtClean="0">
                <a:solidFill>
                  <a:schemeClr val="tx1"/>
                </a:solidFill>
              </a:rPr>
              <a:t>follow up call if preference allows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41" name="Arrow: Right 40">
            <a:extLst>
              <a:ext uri="{FF2B5EF4-FFF2-40B4-BE49-F238E27FC236}">
                <a16:creationId xmlns="" xmlns:a16="http://schemas.microsoft.com/office/drawing/2014/main" id="{1A7198F9-B791-48CA-9B6A-258E48F59C73}"/>
              </a:ext>
            </a:extLst>
          </p:cNvPr>
          <p:cNvSpPr/>
          <p:nvPr/>
        </p:nvSpPr>
        <p:spPr>
          <a:xfrm>
            <a:off x="7353870" y="2105812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2" name="Arrow: Right 41">
            <a:extLst>
              <a:ext uri="{FF2B5EF4-FFF2-40B4-BE49-F238E27FC236}">
                <a16:creationId xmlns="" xmlns:a16="http://schemas.microsoft.com/office/drawing/2014/main" id="{9507442D-BBBC-4087-A56C-2DAC8792E712}"/>
              </a:ext>
            </a:extLst>
          </p:cNvPr>
          <p:cNvSpPr/>
          <p:nvPr/>
        </p:nvSpPr>
        <p:spPr>
          <a:xfrm>
            <a:off x="8930209" y="211782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3" name="Rectangle 42">
            <a:extLst>
              <a:ext uri="{FF2B5EF4-FFF2-40B4-BE49-F238E27FC236}">
                <a16:creationId xmlns="" xmlns:a16="http://schemas.microsoft.com/office/drawing/2014/main" id="{3CD2432F-2313-49B4-91EF-82163626A7FC}"/>
              </a:ext>
            </a:extLst>
          </p:cNvPr>
          <p:cNvSpPr/>
          <p:nvPr/>
        </p:nvSpPr>
        <p:spPr>
          <a:xfrm>
            <a:off x="9229061" y="1975832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Consent </a:t>
            </a:r>
            <a:r>
              <a:rPr lang="en-GB" sz="1200" dirty="0" smtClean="0">
                <a:solidFill>
                  <a:schemeClr val="tx1"/>
                </a:solidFill>
              </a:rPr>
              <a:t> Checked &amp; updated by </a:t>
            </a:r>
            <a:r>
              <a:rPr lang="en-GB" sz="1200" dirty="0">
                <a:solidFill>
                  <a:schemeClr val="tx1"/>
                </a:solidFill>
              </a:rPr>
              <a:t>Marketing </a:t>
            </a:r>
          </a:p>
        </p:txBody>
      </p:sp>
      <p:sp>
        <p:nvSpPr>
          <p:cNvPr id="49" name="Arrow: Right 48">
            <a:extLst>
              <a:ext uri="{FF2B5EF4-FFF2-40B4-BE49-F238E27FC236}">
                <a16:creationId xmlns="" xmlns:a16="http://schemas.microsoft.com/office/drawing/2014/main" id="{7256964B-9E21-423E-B1A1-C91FD0117EE4}"/>
              </a:ext>
            </a:extLst>
          </p:cNvPr>
          <p:cNvSpPr/>
          <p:nvPr/>
        </p:nvSpPr>
        <p:spPr>
          <a:xfrm rot="5400000">
            <a:off x="9571516" y="2998642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50" name="Rectangle 49">
            <a:extLst>
              <a:ext uri="{FF2B5EF4-FFF2-40B4-BE49-F238E27FC236}">
                <a16:creationId xmlns="" xmlns:a16="http://schemas.microsoft.com/office/drawing/2014/main" id="{DE184731-0D54-4FF4-A4A2-678CA918F91F}"/>
              </a:ext>
            </a:extLst>
          </p:cNvPr>
          <p:cNvSpPr/>
          <p:nvPr/>
        </p:nvSpPr>
        <p:spPr>
          <a:xfrm>
            <a:off x="6171688" y="198330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Marketing Team send Quote and covering letter if  preferences allow 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="" xmlns:a16="http://schemas.microsoft.com/office/drawing/2014/main" id="{753D9E75-31C2-4B88-B6F6-7671F9878BE5}"/>
              </a:ext>
            </a:extLst>
          </p:cNvPr>
          <p:cNvSpPr/>
          <p:nvPr/>
        </p:nvSpPr>
        <p:spPr>
          <a:xfrm>
            <a:off x="10818679" y="3589790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Data Held on </a:t>
            </a:r>
            <a:r>
              <a:rPr lang="en-GB" sz="1200" dirty="0" smtClean="0">
                <a:solidFill>
                  <a:schemeClr val="tx1"/>
                </a:solidFill>
              </a:rPr>
              <a:t>EMAC  </a:t>
            </a:r>
            <a:r>
              <a:rPr lang="en-GB" sz="1200" dirty="0">
                <a:solidFill>
                  <a:schemeClr val="tx1"/>
                </a:solidFill>
              </a:rPr>
              <a:t>Remote Server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="" xmlns:a16="http://schemas.microsoft.com/office/drawing/2014/main" id="{16F80E06-C654-4950-93E0-68C885A0CF36}"/>
              </a:ext>
            </a:extLst>
          </p:cNvPr>
          <p:cNvSpPr/>
          <p:nvPr/>
        </p:nvSpPr>
        <p:spPr>
          <a:xfrm>
            <a:off x="9274023" y="3596160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Service Plan Sold – DMS Updated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="" xmlns:a16="http://schemas.microsoft.com/office/drawing/2014/main" id="{D008E04F-5184-403C-BCA0-C4318F1DF532}"/>
              </a:ext>
            </a:extLst>
          </p:cNvPr>
          <p:cNvSpPr/>
          <p:nvPr/>
        </p:nvSpPr>
        <p:spPr>
          <a:xfrm>
            <a:off x="10818679" y="1975832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DMS Updates notified to 3</a:t>
            </a:r>
            <a:r>
              <a:rPr lang="en-GB" sz="1200" baseline="30000" dirty="0">
                <a:solidFill>
                  <a:schemeClr val="tx1"/>
                </a:solidFill>
              </a:rPr>
              <a:t>rd</a:t>
            </a:r>
            <a:r>
              <a:rPr lang="en-GB" sz="1200" dirty="0">
                <a:solidFill>
                  <a:schemeClr val="tx1"/>
                </a:solidFill>
              </a:rPr>
              <a:t> party users subject to the requirement 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="" xmlns:a16="http://schemas.microsoft.com/office/drawing/2014/main" id="{36DC9217-2677-4B8A-A6EB-066217FEEA27}"/>
              </a:ext>
            </a:extLst>
          </p:cNvPr>
          <p:cNvSpPr/>
          <p:nvPr/>
        </p:nvSpPr>
        <p:spPr>
          <a:xfrm>
            <a:off x="10806501" y="503677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Data Held to be refreshed based on storage time line every month </a:t>
            </a:r>
          </a:p>
        </p:txBody>
      </p:sp>
      <p:sp>
        <p:nvSpPr>
          <p:cNvPr id="70" name="Arrow: Right 69">
            <a:extLst>
              <a:ext uri="{FF2B5EF4-FFF2-40B4-BE49-F238E27FC236}">
                <a16:creationId xmlns="" xmlns:a16="http://schemas.microsoft.com/office/drawing/2014/main" id="{38F8B89A-15C1-479D-870C-737F14397775}"/>
              </a:ext>
            </a:extLst>
          </p:cNvPr>
          <p:cNvSpPr/>
          <p:nvPr/>
        </p:nvSpPr>
        <p:spPr>
          <a:xfrm rot="5400000">
            <a:off x="11109775" y="2980258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71" name="Arrow: Right 43">
            <a:extLst>
              <a:ext uri="{FF2B5EF4-FFF2-40B4-BE49-F238E27FC236}">
                <a16:creationId xmlns="" xmlns:a16="http://schemas.microsoft.com/office/drawing/2014/main" id="{F6A7833B-B677-43D7-B697-BE097D0BA54A}"/>
              </a:ext>
            </a:extLst>
          </p:cNvPr>
          <p:cNvSpPr/>
          <p:nvPr/>
        </p:nvSpPr>
        <p:spPr>
          <a:xfrm>
            <a:off x="10492262" y="2196189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052AFF28-1B81-4E4E-BAF2-EA9F5857B598}"/>
              </a:ext>
            </a:extLst>
          </p:cNvPr>
          <p:cNvSpPr/>
          <p:nvPr/>
        </p:nvSpPr>
        <p:spPr>
          <a:xfrm>
            <a:off x="225265" y="2368190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Customer Renewal list generated from EMAC Server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66CC7D4E-F0F7-45AA-9329-5100EF9D5B5B}"/>
              </a:ext>
            </a:extLst>
          </p:cNvPr>
          <p:cNvSpPr/>
          <p:nvPr/>
        </p:nvSpPr>
        <p:spPr>
          <a:xfrm>
            <a:off x="1735445" y="2368190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Preferences Checked before any type of contact made 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25E5490F-C833-488E-AA2A-47DD42F99CD4}"/>
              </a:ext>
            </a:extLst>
          </p:cNvPr>
          <p:cNvSpPr/>
          <p:nvPr/>
        </p:nvSpPr>
        <p:spPr>
          <a:xfrm>
            <a:off x="4770432" y="2448490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Responses /Preferences updated to DMS &amp; Due List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3" name="Arrow: Right 9">
            <a:extLst>
              <a:ext uri="{FF2B5EF4-FFF2-40B4-BE49-F238E27FC236}">
                <a16:creationId xmlns="" xmlns:a16="http://schemas.microsoft.com/office/drawing/2014/main" id="{F7697BA2-C7AD-4556-9755-1961ABE32CCB}"/>
              </a:ext>
            </a:extLst>
          </p:cNvPr>
          <p:cNvSpPr/>
          <p:nvPr/>
        </p:nvSpPr>
        <p:spPr>
          <a:xfrm>
            <a:off x="2879215" y="265990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34" name="Arrow: Right 9">
            <a:extLst>
              <a:ext uri="{FF2B5EF4-FFF2-40B4-BE49-F238E27FC236}">
                <a16:creationId xmlns="" xmlns:a16="http://schemas.microsoft.com/office/drawing/2014/main" id="{F7697BA2-C7AD-4556-9755-1961ABE32CCB}"/>
              </a:ext>
            </a:extLst>
          </p:cNvPr>
          <p:cNvSpPr/>
          <p:nvPr/>
        </p:nvSpPr>
        <p:spPr>
          <a:xfrm>
            <a:off x="1384357" y="262021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35" name="Rectangle 34">
            <a:extLst>
              <a:ext uri="{FF2B5EF4-FFF2-40B4-BE49-F238E27FC236}">
                <a16:creationId xmlns="" xmlns:a16="http://schemas.microsoft.com/office/drawing/2014/main" id="{5A20DB8A-CA4A-4843-AFAF-505965CC6BFF}"/>
              </a:ext>
            </a:extLst>
          </p:cNvPr>
          <p:cNvSpPr/>
          <p:nvPr/>
        </p:nvSpPr>
        <p:spPr>
          <a:xfrm>
            <a:off x="3234797" y="2407880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Quote Emailed if Due list has Email and is allowed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6" name="Arrow: Right 12">
            <a:extLst>
              <a:ext uri="{FF2B5EF4-FFF2-40B4-BE49-F238E27FC236}">
                <a16:creationId xmlns="" xmlns:a16="http://schemas.microsoft.com/office/drawing/2014/main" id="{281A8299-3F90-4871-AC81-40F05E7A3791}"/>
              </a:ext>
            </a:extLst>
          </p:cNvPr>
          <p:cNvSpPr/>
          <p:nvPr/>
        </p:nvSpPr>
        <p:spPr>
          <a:xfrm>
            <a:off x="4386581" y="2584214"/>
            <a:ext cx="252000" cy="360040"/>
          </a:xfrm>
          <a:prstGeom prst="rightArrow">
            <a:avLst>
              <a:gd name="adj1" fmla="val 50000"/>
              <a:gd name="adj2" fmla="val 32037"/>
            </a:avLst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37" name="Arrow: Right 69">
            <a:extLst>
              <a:ext uri="{FF2B5EF4-FFF2-40B4-BE49-F238E27FC236}">
                <a16:creationId xmlns="" xmlns:a16="http://schemas.microsoft.com/office/drawing/2014/main" id="{38F8B89A-15C1-479D-870C-737F14397775}"/>
              </a:ext>
            </a:extLst>
          </p:cNvPr>
          <p:cNvSpPr/>
          <p:nvPr/>
        </p:nvSpPr>
        <p:spPr>
          <a:xfrm rot="5400000">
            <a:off x="11142655" y="455935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38" name="Arrow: Right 41">
            <a:extLst>
              <a:ext uri="{FF2B5EF4-FFF2-40B4-BE49-F238E27FC236}">
                <a16:creationId xmlns="" xmlns:a16="http://schemas.microsoft.com/office/drawing/2014/main" id="{9507442D-BBBC-4087-A56C-2DAC8792E712}"/>
              </a:ext>
            </a:extLst>
          </p:cNvPr>
          <p:cNvSpPr/>
          <p:nvPr/>
        </p:nvSpPr>
        <p:spPr>
          <a:xfrm>
            <a:off x="10494257" y="384818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492065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800" dirty="0"/>
              <a:t>Data Map </a:t>
            </a:r>
            <a:r>
              <a:rPr lang="en-GB" sz="2800" dirty="0" smtClean="0"/>
              <a:t>Template – Outbound Email, Phone Call or Letter for Extended Warranty </a:t>
            </a:r>
            <a:endParaRPr lang="en-GB" sz="2800" dirty="0"/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52AFF28-1B81-4E4E-BAF2-EA9F5857B598}"/>
              </a:ext>
            </a:extLst>
          </p:cNvPr>
          <p:cNvSpPr/>
          <p:nvPr/>
        </p:nvSpPr>
        <p:spPr>
          <a:xfrm>
            <a:off x="264649" y="1196752"/>
            <a:ext cx="1120493" cy="1440160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Customer Due list generated from DMS from Cars Delivered as per selection criteria. 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5A20DB8A-CA4A-4843-AFAF-505965CC6BFF}"/>
              </a:ext>
            </a:extLst>
          </p:cNvPr>
          <p:cNvSpPr/>
          <p:nvPr/>
        </p:nvSpPr>
        <p:spPr>
          <a:xfrm>
            <a:off x="3234797" y="1203016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Customer Emailed if Due list has Email and preferences  allow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="" xmlns:a16="http://schemas.microsoft.com/office/drawing/2014/main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="" xmlns:a16="http://schemas.microsoft.com/office/drawing/2014/main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25E5490F-C833-488E-AA2A-47DD42F99CD4}"/>
              </a:ext>
            </a:extLst>
          </p:cNvPr>
          <p:cNvSpPr/>
          <p:nvPr/>
        </p:nvSpPr>
        <p:spPr>
          <a:xfrm>
            <a:off x="4649730" y="1124744"/>
            <a:ext cx="1182848" cy="1152128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Responses - &amp; Changes to Preferences updated to DMS &amp; Due List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3" name="Arrow: Right 12">
            <a:extLst>
              <a:ext uri="{FF2B5EF4-FFF2-40B4-BE49-F238E27FC236}">
                <a16:creationId xmlns="" xmlns:a16="http://schemas.microsoft.com/office/drawing/2014/main" id="{281A8299-3F90-4871-AC81-40F05E7A3791}"/>
              </a:ext>
            </a:extLst>
          </p:cNvPr>
          <p:cNvSpPr/>
          <p:nvPr/>
        </p:nvSpPr>
        <p:spPr>
          <a:xfrm>
            <a:off x="4370971" y="144918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66CC7D4E-F0F7-45AA-9329-5100EF9D5B5B}"/>
              </a:ext>
            </a:extLst>
          </p:cNvPr>
          <p:cNvSpPr/>
          <p:nvPr/>
        </p:nvSpPr>
        <p:spPr>
          <a:xfrm>
            <a:off x="1679734" y="1203016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Preferences Checked before any action taken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="" xmlns:a16="http://schemas.microsoft.com/office/drawing/2014/main" id="{F5AF7196-F390-4D6B-A2C2-74D838AC3F88}"/>
              </a:ext>
            </a:extLst>
          </p:cNvPr>
          <p:cNvSpPr/>
          <p:nvPr/>
        </p:nvSpPr>
        <p:spPr>
          <a:xfrm>
            <a:off x="5865782" y="1465377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BE171AB9-C5B1-4623-847E-B315BC729524}"/>
              </a:ext>
            </a:extLst>
          </p:cNvPr>
          <p:cNvSpPr/>
          <p:nvPr/>
        </p:nvSpPr>
        <p:spPr>
          <a:xfrm>
            <a:off x="7638821" y="1195656"/>
            <a:ext cx="1080000" cy="1009207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Marketing Call Centre makes outbound </a:t>
            </a:r>
            <a:r>
              <a:rPr lang="en-GB" sz="1050" dirty="0" smtClean="0">
                <a:solidFill>
                  <a:schemeClr val="tx1"/>
                </a:solidFill>
              </a:rPr>
              <a:t>call to follow up if preferences Allow</a:t>
            </a:r>
            <a:endParaRPr lang="en-GB" sz="1050" dirty="0">
              <a:solidFill>
                <a:schemeClr val="tx1"/>
              </a:solidFill>
            </a:endParaRPr>
          </a:p>
        </p:txBody>
      </p:sp>
      <p:sp>
        <p:nvSpPr>
          <p:cNvPr id="41" name="Arrow: Right 40">
            <a:extLst>
              <a:ext uri="{FF2B5EF4-FFF2-40B4-BE49-F238E27FC236}">
                <a16:creationId xmlns="" xmlns:a16="http://schemas.microsoft.com/office/drawing/2014/main" id="{1A7198F9-B791-48CA-9B6A-258E48F59C73}"/>
              </a:ext>
            </a:extLst>
          </p:cNvPr>
          <p:cNvSpPr/>
          <p:nvPr/>
        </p:nvSpPr>
        <p:spPr>
          <a:xfrm>
            <a:off x="7292203" y="1463242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2" name="Arrow: Right 41">
            <a:extLst>
              <a:ext uri="{FF2B5EF4-FFF2-40B4-BE49-F238E27FC236}">
                <a16:creationId xmlns="" xmlns:a16="http://schemas.microsoft.com/office/drawing/2014/main" id="{9507442D-BBBC-4087-A56C-2DAC8792E712}"/>
              </a:ext>
            </a:extLst>
          </p:cNvPr>
          <p:cNvSpPr/>
          <p:nvPr/>
        </p:nvSpPr>
        <p:spPr>
          <a:xfrm>
            <a:off x="8718821" y="1455044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3" name="Rectangle 42">
            <a:extLst>
              <a:ext uri="{FF2B5EF4-FFF2-40B4-BE49-F238E27FC236}">
                <a16:creationId xmlns="" xmlns:a16="http://schemas.microsoft.com/office/drawing/2014/main" id="{3CD2432F-2313-49B4-91EF-82163626A7FC}"/>
              </a:ext>
            </a:extLst>
          </p:cNvPr>
          <p:cNvSpPr/>
          <p:nvPr/>
        </p:nvSpPr>
        <p:spPr>
          <a:xfrm>
            <a:off x="9130498" y="118216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Consent  Checked &amp; updated by </a:t>
            </a:r>
            <a:r>
              <a:rPr lang="en-GB" sz="1050" dirty="0" smtClean="0">
                <a:solidFill>
                  <a:schemeClr val="tx1"/>
                </a:solidFill>
              </a:rPr>
              <a:t>Marketing when contact made  </a:t>
            </a:r>
            <a:endParaRPr lang="en-GB" sz="1050" dirty="0">
              <a:solidFill>
                <a:schemeClr val="tx1"/>
              </a:solidFill>
            </a:endParaRPr>
          </a:p>
        </p:txBody>
      </p:sp>
      <p:sp>
        <p:nvSpPr>
          <p:cNvPr id="49" name="Arrow: Right 48">
            <a:extLst>
              <a:ext uri="{FF2B5EF4-FFF2-40B4-BE49-F238E27FC236}">
                <a16:creationId xmlns="" xmlns:a16="http://schemas.microsoft.com/office/drawing/2014/main" id="{7256964B-9E21-423E-B1A1-C91FD0117EE4}"/>
              </a:ext>
            </a:extLst>
          </p:cNvPr>
          <p:cNvSpPr/>
          <p:nvPr/>
        </p:nvSpPr>
        <p:spPr>
          <a:xfrm rot="5400000">
            <a:off x="9391496" y="2240868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50" name="Rectangle 49">
            <a:extLst>
              <a:ext uri="{FF2B5EF4-FFF2-40B4-BE49-F238E27FC236}">
                <a16:creationId xmlns="" xmlns:a16="http://schemas.microsoft.com/office/drawing/2014/main" id="{DE184731-0D54-4FF4-A4A2-678CA918F91F}"/>
              </a:ext>
            </a:extLst>
          </p:cNvPr>
          <p:cNvSpPr/>
          <p:nvPr/>
        </p:nvSpPr>
        <p:spPr>
          <a:xfrm>
            <a:off x="6127335" y="1213349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Marketing Team send letter and brochure  if Preferences allow and no email held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="" xmlns:a16="http://schemas.microsoft.com/office/drawing/2014/main" id="{753D9E75-31C2-4B88-B6F6-7671F9878BE5}"/>
              </a:ext>
            </a:extLst>
          </p:cNvPr>
          <p:cNvSpPr/>
          <p:nvPr/>
        </p:nvSpPr>
        <p:spPr>
          <a:xfrm>
            <a:off x="10779449" y="2708920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Data Held on </a:t>
            </a:r>
            <a:r>
              <a:rPr lang="en-GB" sz="1200" dirty="0" err="1" smtClean="0">
                <a:solidFill>
                  <a:schemeClr val="tx1"/>
                </a:solidFill>
              </a:rPr>
              <a:t>Autoprotect</a:t>
            </a:r>
            <a:r>
              <a:rPr lang="en-GB" sz="1200" dirty="0" smtClean="0">
                <a:solidFill>
                  <a:schemeClr val="tx1"/>
                </a:solidFill>
              </a:rPr>
              <a:t>  </a:t>
            </a:r>
            <a:r>
              <a:rPr lang="en-GB" sz="1200" dirty="0">
                <a:solidFill>
                  <a:schemeClr val="tx1"/>
                </a:solidFill>
              </a:rPr>
              <a:t>Remote Server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="" xmlns:a16="http://schemas.microsoft.com/office/drawing/2014/main" id="{16F80E06-C654-4950-93E0-68C885A0CF36}"/>
              </a:ext>
            </a:extLst>
          </p:cNvPr>
          <p:cNvSpPr/>
          <p:nvPr/>
        </p:nvSpPr>
        <p:spPr>
          <a:xfrm>
            <a:off x="9068264" y="2708920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Ex Warranty Sold – DMS Updated to show this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="" xmlns:a16="http://schemas.microsoft.com/office/drawing/2014/main" id="{D008E04F-5184-403C-BCA0-C4318F1DF532}"/>
              </a:ext>
            </a:extLst>
          </p:cNvPr>
          <p:cNvSpPr/>
          <p:nvPr/>
        </p:nvSpPr>
        <p:spPr>
          <a:xfrm>
            <a:off x="10704512" y="1213349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DMS </a:t>
            </a:r>
            <a:r>
              <a:rPr lang="en-GB" sz="1100" dirty="0" smtClean="0">
                <a:solidFill>
                  <a:schemeClr val="tx1"/>
                </a:solidFill>
              </a:rPr>
              <a:t>Updates </a:t>
            </a:r>
            <a:r>
              <a:rPr lang="en-GB" sz="1100" dirty="0">
                <a:solidFill>
                  <a:schemeClr val="tx1"/>
                </a:solidFill>
              </a:rPr>
              <a:t>notified to 3</a:t>
            </a:r>
            <a:r>
              <a:rPr lang="en-GB" sz="1100" baseline="30000" dirty="0">
                <a:solidFill>
                  <a:schemeClr val="tx1"/>
                </a:solidFill>
              </a:rPr>
              <a:t>rd</a:t>
            </a:r>
            <a:r>
              <a:rPr lang="en-GB" sz="1100" dirty="0">
                <a:solidFill>
                  <a:schemeClr val="tx1"/>
                </a:solidFill>
              </a:rPr>
              <a:t> party users subject to the requirement 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="" xmlns:a16="http://schemas.microsoft.com/office/drawing/2014/main" id="{36DC9217-2677-4B8A-A6EB-066217FEEA27}"/>
              </a:ext>
            </a:extLst>
          </p:cNvPr>
          <p:cNvSpPr/>
          <p:nvPr/>
        </p:nvSpPr>
        <p:spPr>
          <a:xfrm>
            <a:off x="10773013" y="413597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Data Held to be refreshed based on storage time line every month </a:t>
            </a:r>
          </a:p>
        </p:txBody>
      </p:sp>
      <p:sp>
        <p:nvSpPr>
          <p:cNvPr id="70" name="Arrow: Right 69">
            <a:extLst>
              <a:ext uri="{FF2B5EF4-FFF2-40B4-BE49-F238E27FC236}">
                <a16:creationId xmlns="" xmlns:a16="http://schemas.microsoft.com/office/drawing/2014/main" id="{38F8B89A-15C1-479D-870C-737F14397775}"/>
              </a:ext>
            </a:extLst>
          </p:cNvPr>
          <p:cNvSpPr/>
          <p:nvPr/>
        </p:nvSpPr>
        <p:spPr>
          <a:xfrm rot="5400000">
            <a:off x="11155235" y="2207165"/>
            <a:ext cx="364641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71" name="Arrow: Right 43">
            <a:extLst>
              <a:ext uri="{FF2B5EF4-FFF2-40B4-BE49-F238E27FC236}">
                <a16:creationId xmlns="" xmlns:a16="http://schemas.microsoft.com/office/drawing/2014/main" id="{F6A7833B-B677-43D7-B697-BE097D0BA54A}"/>
              </a:ext>
            </a:extLst>
          </p:cNvPr>
          <p:cNvSpPr/>
          <p:nvPr/>
        </p:nvSpPr>
        <p:spPr>
          <a:xfrm>
            <a:off x="10354023" y="134076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37" name="Arrow: Right 69">
            <a:extLst>
              <a:ext uri="{FF2B5EF4-FFF2-40B4-BE49-F238E27FC236}">
                <a16:creationId xmlns="" xmlns:a16="http://schemas.microsoft.com/office/drawing/2014/main" id="{38F8B89A-15C1-479D-870C-737F14397775}"/>
              </a:ext>
            </a:extLst>
          </p:cNvPr>
          <p:cNvSpPr/>
          <p:nvPr/>
        </p:nvSpPr>
        <p:spPr>
          <a:xfrm rot="5400000">
            <a:off x="11121532" y="3655791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38" name="Rectangle 37">
            <a:extLst>
              <a:ext uri="{FF2B5EF4-FFF2-40B4-BE49-F238E27FC236}">
                <a16:creationId xmlns="" xmlns:a16="http://schemas.microsoft.com/office/drawing/2014/main" id="{753D9E75-31C2-4B88-B6F6-7671F9878BE5}"/>
              </a:ext>
            </a:extLst>
          </p:cNvPr>
          <p:cNvSpPr/>
          <p:nvPr/>
        </p:nvSpPr>
        <p:spPr>
          <a:xfrm>
            <a:off x="9120336" y="409148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Data </a:t>
            </a:r>
            <a:r>
              <a:rPr lang="en-GB" sz="1200" dirty="0" smtClean="0">
                <a:solidFill>
                  <a:schemeClr val="tx1"/>
                </a:solidFill>
              </a:rPr>
              <a:t>held </a:t>
            </a:r>
            <a:r>
              <a:rPr lang="en-GB" sz="1200" dirty="0">
                <a:solidFill>
                  <a:schemeClr val="tx1"/>
                </a:solidFill>
              </a:rPr>
              <a:t>on </a:t>
            </a:r>
            <a:r>
              <a:rPr lang="en-GB" sz="1200" dirty="0" err="1" smtClean="0">
                <a:solidFill>
                  <a:schemeClr val="tx1"/>
                </a:solidFill>
              </a:rPr>
              <a:t>Autoprotect</a:t>
            </a:r>
            <a:r>
              <a:rPr lang="en-GB" sz="1200" dirty="0" smtClean="0">
                <a:solidFill>
                  <a:schemeClr val="tx1"/>
                </a:solidFill>
              </a:rPr>
              <a:t>  </a:t>
            </a:r>
            <a:r>
              <a:rPr lang="en-GB" sz="1200" dirty="0">
                <a:solidFill>
                  <a:schemeClr val="tx1"/>
                </a:solidFill>
              </a:rPr>
              <a:t>Remote Server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="" xmlns:a16="http://schemas.microsoft.com/office/drawing/2014/main" id="{36DC9217-2677-4B8A-A6EB-066217FEEA27}"/>
              </a:ext>
            </a:extLst>
          </p:cNvPr>
          <p:cNvSpPr/>
          <p:nvPr/>
        </p:nvSpPr>
        <p:spPr>
          <a:xfrm>
            <a:off x="9093523" y="546130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Data Held to be refreshed based on storage time line every month </a:t>
            </a:r>
          </a:p>
        </p:txBody>
      </p:sp>
      <p:sp>
        <p:nvSpPr>
          <p:cNvPr id="44" name="Arrow: Right 69">
            <a:extLst>
              <a:ext uri="{FF2B5EF4-FFF2-40B4-BE49-F238E27FC236}">
                <a16:creationId xmlns="" xmlns:a16="http://schemas.microsoft.com/office/drawing/2014/main" id="{38F8B89A-15C1-479D-870C-737F14397775}"/>
              </a:ext>
            </a:extLst>
          </p:cNvPr>
          <p:cNvSpPr/>
          <p:nvPr/>
        </p:nvSpPr>
        <p:spPr>
          <a:xfrm rot="5400000">
            <a:off x="9454474" y="3655791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5" name="Arrow: Right 69">
            <a:extLst>
              <a:ext uri="{FF2B5EF4-FFF2-40B4-BE49-F238E27FC236}">
                <a16:creationId xmlns="" xmlns:a16="http://schemas.microsoft.com/office/drawing/2014/main" id="{38F8B89A-15C1-479D-870C-737F14397775}"/>
              </a:ext>
            </a:extLst>
          </p:cNvPr>
          <p:cNvSpPr/>
          <p:nvPr/>
        </p:nvSpPr>
        <p:spPr>
          <a:xfrm rot="5400000">
            <a:off x="9444312" y="503607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387082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43" y="116632"/>
            <a:ext cx="8775745" cy="654032"/>
          </a:xfrm>
        </p:spPr>
        <p:txBody>
          <a:bodyPr>
            <a:noAutofit/>
          </a:bodyPr>
          <a:lstStyle/>
          <a:p>
            <a:r>
              <a:rPr lang="en-GB" sz="2800" dirty="0"/>
              <a:t>Data Map Template – Outbound Phone Call </a:t>
            </a:r>
            <a:r>
              <a:rPr lang="en-GB" sz="2800" dirty="0" smtClean="0"/>
              <a:t>Service Plan</a:t>
            </a:r>
            <a:endParaRPr lang="en-GB" sz="2800" dirty="0"/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52AFF28-1B81-4E4E-BAF2-EA9F5857B598}"/>
              </a:ext>
            </a:extLst>
          </p:cNvPr>
          <p:cNvSpPr/>
          <p:nvPr/>
        </p:nvSpPr>
        <p:spPr>
          <a:xfrm>
            <a:off x="225265" y="119148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5A20DB8A-CA4A-4843-AFAF-505965CC6BFF}"/>
              </a:ext>
            </a:extLst>
          </p:cNvPr>
          <p:cNvSpPr/>
          <p:nvPr/>
        </p:nvSpPr>
        <p:spPr>
          <a:xfrm>
            <a:off x="1718179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="" xmlns:a16="http://schemas.microsoft.com/office/drawing/2014/main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="" xmlns:a16="http://schemas.microsoft.com/office/drawing/2014/main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25E5490F-C833-488E-AA2A-47DD42F99CD4}"/>
              </a:ext>
            </a:extLst>
          </p:cNvPr>
          <p:cNvSpPr/>
          <p:nvPr/>
        </p:nvSpPr>
        <p:spPr>
          <a:xfrm>
            <a:off x="3211093" y="116156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3" name="Arrow: Right 12">
            <a:extLst>
              <a:ext uri="{FF2B5EF4-FFF2-40B4-BE49-F238E27FC236}">
                <a16:creationId xmlns="" xmlns:a16="http://schemas.microsoft.com/office/drawing/2014/main" id="{281A8299-3F90-4871-AC81-40F05E7A3791}"/>
              </a:ext>
            </a:extLst>
          </p:cNvPr>
          <p:cNvSpPr/>
          <p:nvPr/>
        </p:nvSpPr>
        <p:spPr>
          <a:xfrm>
            <a:off x="4370971" y="144918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66CC7D4E-F0F7-45AA-9329-5100EF9D5B5B}"/>
              </a:ext>
            </a:extLst>
          </p:cNvPr>
          <p:cNvSpPr/>
          <p:nvPr/>
        </p:nvSpPr>
        <p:spPr>
          <a:xfrm>
            <a:off x="4702849" y="116074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5" name="Arrow: Right 14">
            <a:extLst>
              <a:ext uri="{FF2B5EF4-FFF2-40B4-BE49-F238E27FC236}">
                <a16:creationId xmlns="" xmlns:a16="http://schemas.microsoft.com/office/drawing/2014/main" id="{F5AF7196-F390-4D6B-A2C2-74D838AC3F88}"/>
              </a:ext>
            </a:extLst>
          </p:cNvPr>
          <p:cNvSpPr/>
          <p:nvPr/>
        </p:nvSpPr>
        <p:spPr>
          <a:xfrm>
            <a:off x="5863340" y="141277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9DD01EA1-BF1B-46E6-95AC-5BE7262F2F7A}"/>
              </a:ext>
            </a:extLst>
          </p:cNvPr>
          <p:cNvSpPr/>
          <p:nvPr/>
        </p:nvSpPr>
        <p:spPr>
          <a:xfrm>
            <a:off x="6194605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7" name="Arrow: Right 16">
            <a:extLst>
              <a:ext uri="{FF2B5EF4-FFF2-40B4-BE49-F238E27FC236}">
                <a16:creationId xmlns="" xmlns:a16="http://schemas.microsoft.com/office/drawing/2014/main" id="{E82A7FCC-A884-42DF-BE1E-907B50D8C534}"/>
              </a:ext>
            </a:extLst>
          </p:cNvPr>
          <p:cNvSpPr/>
          <p:nvPr/>
        </p:nvSpPr>
        <p:spPr>
          <a:xfrm rot="5400000">
            <a:off x="2042155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8" name="Arrow: Right 17">
            <a:extLst>
              <a:ext uri="{FF2B5EF4-FFF2-40B4-BE49-F238E27FC236}">
                <a16:creationId xmlns="" xmlns:a16="http://schemas.microsoft.com/office/drawing/2014/main" id="{4D8E686B-6816-4C51-9430-F9189D88B497}"/>
              </a:ext>
            </a:extLst>
          </p:cNvPr>
          <p:cNvSpPr/>
          <p:nvPr/>
        </p:nvSpPr>
        <p:spPr>
          <a:xfrm rot="5400000">
            <a:off x="3535069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9" name="Arrow: Right 18">
            <a:extLst>
              <a:ext uri="{FF2B5EF4-FFF2-40B4-BE49-F238E27FC236}">
                <a16:creationId xmlns="" xmlns:a16="http://schemas.microsoft.com/office/drawing/2014/main" id="{FEC32F7C-0655-4C0A-9F48-298DEC7C1C61}"/>
              </a:ext>
            </a:extLst>
          </p:cNvPr>
          <p:cNvSpPr/>
          <p:nvPr/>
        </p:nvSpPr>
        <p:spPr>
          <a:xfrm rot="5400000">
            <a:off x="5021252" y="2188170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AB6FC4AA-C375-44A3-9479-2B108CA72FF6}"/>
              </a:ext>
            </a:extLst>
          </p:cNvPr>
          <p:cNvSpPr/>
          <p:nvPr/>
        </p:nvSpPr>
        <p:spPr>
          <a:xfrm>
            <a:off x="1724910" y="268853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CB968191-A112-4129-80FA-C4D458B5D845}"/>
              </a:ext>
            </a:extLst>
          </p:cNvPr>
          <p:cNvSpPr/>
          <p:nvPr/>
        </p:nvSpPr>
        <p:spPr>
          <a:xfrm>
            <a:off x="3211093" y="270481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B09F9BC5-DA3A-4D12-8BBC-3F615E8C4842}"/>
              </a:ext>
            </a:extLst>
          </p:cNvPr>
          <p:cNvSpPr/>
          <p:nvPr/>
        </p:nvSpPr>
        <p:spPr>
          <a:xfrm>
            <a:off x="4697276" y="268853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BE171AB9-C5B1-4623-847E-B315BC729524}"/>
              </a:ext>
            </a:extLst>
          </p:cNvPr>
          <p:cNvSpPr/>
          <p:nvPr/>
        </p:nvSpPr>
        <p:spPr>
          <a:xfrm>
            <a:off x="7685135" y="116074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25" name="Arrow: Right 24">
            <a:extLst>
              <a:ext uri="{FF2B5EF4-FFF2-40B4-BE49-F238E27FC236}">
                <a16:creationId xmlns="" xmlns:a16="http://schemas.microsoft.com/office/drawing/2014/main" id="{B7B2B45F-91EA-46E7-B543-5746C44043EA}"/>
              </a:ext>
            </a:extLst>
          </p:cNvPr>
          <p:cNvSpPr/>
          <p:nvPr/>
        </p:nvSpPr>
        <p:spPr>
          <a:xfrm rot="5400000">
            <a:off x="2048886" y="369590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6" name="Arrow: Right 25">
            <a:extLst>
              <a:ext uri="{FF2B5EF4-FFF2-40B4-BE49-F238E27FC236}">
                <a16:creationId xmlns="" xmlns:a16="http://schemas.microsoft.com/office/drawing/2014/main" id="{4E9DAA71-32A9-48FE-9956-784F694899E2}"/>
              </a:ext>
            </a:extLst>
          </p:cNvPr>
          <p:cNvSpPr/>
          <p:nvPr/>
        </p:nvSpPr>
        <p:spPr>
          <a:xfrm rot="5400000">
            <a:off x="5021252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7" name="Arrow: Right 26">
            <a:extLst>
              <a:ext uri="{FF2B5EF4-FFF2-40B4-BE49-F238E27FC236}">
                <a16:creationId xmlns="" xmlns:a16="http://schemas.microsoft.com/office/drawing/2014/main" id="{A27238A8-D930-458B-9833-2009B66221AE}"/>
              </a:ext>
            </a:extLst>
          </p:cNvPr>
          <p:cNvSpPr/>
          <p:nvPr/>
        </p:nvSpPr>
        <p:spPr>
          <a:xfrm rot="5400000">
            <a:off x="2048886" y="520659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11D2E943-70B4-4C14-B8AC-4C92B8F5362F}"/>
              </a:ext>
            </a:extLst>
          </p:cNvPr>
          <p:cNvSpPr/>
          <p:nvPr/>
        </p:nvSpPr>
        <p:spPr>
          <a:xfrm>
            <a:off x="1724910" y="419922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C4876F2C-7D0B-49DA-A31C-D95B49C056FE}"/>
              </a:ext>
            </a:extLst>
          </p:cNvPr>
          <p:cNvSpPr/>
          <p:nvPr/>
        </p:nvSpPr>
        <p:spPr>
          <a:xfrm>
            <a:off x="3206053" y="420185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3BCA0D61-3DBF-4248-8E03-344ABE4C86C8}"/>
              </a:ext>
            </a:extLst>
          </p:cNvPr>
          <p:cNvSpPr/>
          <p:nvPr/>
        </p:nvSpPr>
        <p:spPr>
          <a:xfrm>
            <a:off x="4697276" y="419922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5F372801-700C-4798-8E70-FABE38151EB8}"/>
              </a:ext>
            </a:extLst>
          </p:cNvPr>
          <p:cNvSpPr/>
          <p:nvPr/>
        </p:nvSpPr>
        <p:spPr>
          <a:xfrm>
            <a:off x="4693927" y="570991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35" name="Arrow: Right 34">
            <a:extLst>
              <a:ext uri="{FF2B5EF4-FFF2-40B4-BE49-F238E27FC236}">
                <a16:creationId xmlns="" xmlns:a16="http://schemas.microsoft.com/office/drawing/2014/main" id="{569F44FB-1EBF-4ACE-8E96-497CEE5C40B2}"/>
              </a:ext>
            </a:extLst>
          </p:cNvPr>
          <p:cNvSpPr/>
          <p:nvPr/>
        </p:nvSpPr>
        <p:spPr>
          <a:xfrm rot="5400000">
            <a:off x="3530030" y="520659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36" name="Arrow: Right 35">
            <a:extLst>
              <a:ext uri="{FF2B5EF4-FFF2-40B4-BE49-F238E27FC236}">
                <a16:creationId xmlns="" xmlns:a16="http://schemas.microsoft.com/office/drawing/2014/main" id="{7A3E0A34-5067-48B2-8686-2E4FB4768227}"/>
              </a:ext>
            </a:extLst>
          </p:cNvPr>
          <p:cNvSpPr/>
          <p:nvPr/>
        </p:nvSpPr>
        <p:spPr>
          <a:xfrm rot="5400000">
            <a:off x="5021252" y="520659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39" name="Rectangle 38">
            <a:extLst>
              <a:ext uri="{FF2B5EF4-FFF2-40B4-BE49-F238E27FC236}">
                <a16:creationId xmlns="" xmlns:a16="http://schemas.microsoft.com/office/drawing/2014/main" id="{8114F79F-4863-4543-8377-A9503980BA72}"/>
              </a:ext>
            </a:extLst>
          </p:cNvPr>
          <p:cNvSpPr/>
          <p:nvPr/>
        </p:nvSpPr>
        <p:spPr>
          <a:xfrm>
            <a:off x="1718179" y="570991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="" xmlns:a16="http://schemas.microsoft.com/office/drawing/2014/main" id="{65D0FEB8-7447-4424-B7F9-EF4D83C848EB}"/>
              </a:ext>
            </a:extLst>
          </p:cNvPr>
          <p:cNvSpPr/>
          <p:nvPr/>
        </p:nvSpPr>
        <p:spPr>
          <a:xfrm>
            <a:off x="3206053" y="570991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41" name="Arrow: Right 40">
            <a:extLst>
              <a:ext uri="{FF2B5EF4-FFF2-40B4-BE49-F238E27FC236}">
                <a16:creationId xmlns="" xmlns:a16="http://schemas.microsoft.com/office/drawing/2014/main" id="{1A7198F9-B791-48CA-9B6A-258E48F59C73}"/>
              </a:ext>
            </a:extLst>
          </p:cNvPr>
          <p:cNvSpPr/>
          <p:nvPr/>
        </p:nvSpPr>
        <p:spPr>
          <a:xfrm>
            <a:off x="7353870" y="1443513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2" name="Arrow: Right 41">
            <a:extLst>
              <a:ext uri="{FF2B5EF4-FFF2-40B4-BE49-F238E27FC236}">
                <a16:creationId xmlns="" xmlns:a16="http://schemas.microsoft.com/office/drawing/2014/main" id="{9507442D-BBBC-4087-A56C-2DAC8792E712}"/>
              </a:ext>
            </a:extLst>
          </p:cNvPr>
          <p:cNvSpPr/>
          <p:nvPr/>
        </p:nvSpPr>
        <p:spPr>
          <a:xfrm>
            <a:off x="8844399" y="141277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3" name="Rectangle 42">
            <a:extLst>
              <a:ext uri="{FF2B5EF4-FFF2-40B4-BE49-F238E27FC236}">
                <a16:creationId xmlns="" xmlns:a16="http://schemas.microsoft.com/office/drawing/2014/main" id="{3CD2432F-2313-49B4-91EF-82163626A7FC}"/>
              </a:ext>
            </a:extLst>
          </p:cNvPr>
          <p:cNvSpPr/>
          <p:nvPr/>
        </p:nvSpPr>
        <p:spPr>
          <a:xfrm>
            <a:off x="9175663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44" name="Arrow: Right 43">
            <a:extLst>
              <a:ext uri="{FF2B5EF4-FFF2-40B4-BE49-F238E27FC236}">
                <a16:creationId xmlns="" xmlns:a16="http://schemas.microsoft.com/office/drawing/2014/main" id="{F6A7833B-B677-43D7-B697-BE097D0BA54A}"/>
              </a:ext>
            </a:extLst>
          </p:cNvPr>
          <p:cNvSpPr/>
          <p:nvPr/>
        </p:nvSpPr>
        <p:spPr>
          <a:xfrm>
            <a:off x="10334927" y="1443513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5" name="Rectangle 44">
            <a:extLst>
              <a:ext uri="{FF2B5EF4-FFF2-40B4-BE49-F238E27FC236}">
                <a16:creationId xmlns="" xmlns:a16="http://schemas.microsoft.com/office/drawing/2014/main" id="{1047264C-73C3-4F85-A2F9-7973F6535DF6}"/>
              </a:ext>
            </a:extLst>
          </p:cNvPr>
          <p:cNvSpPr/>
          <p:nvPr/>
        </p:nvSpPr>
        <p:spPr>
          <a:xfrm>
            <a:off x="10666191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46" name="Arrow: Right 45">
            <a:extLst>
              <a:ext uri="{FF2B5EF4-FFF2-40B4-BE49-F238E27FC236}">
                <a16:creationId xmlns="" xmlns:a16="http://schemas.microsoft.com/office/drawing/2014/main" id="{AB17747B-1E93-4A0D-862D-E437DA074903}"/>
              </a:ext>
            </a:extLst>
          </p:cNvPr>
          <p:cNvSpPr/>
          <p:nvPr/>
        </p:nvSpPr>
        <p:spPr>
          <a:xfrm rot="5400000">
            <a:off x="3530029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7" name="Arrow: Right 46">
            <a:extLst>
              <a:ext uri="{FF2B5EF4-FFF2-40B4-BE49-F238E27FC236}">
                <a16:creationId xmlns="" xmlns:a16="http://schemas.microsoft.com/office/drawing/2014/main" id="{EE201680-8F3D-414C-B76C-1D1D85F91D20}"/>
              </a:ext>
            </a:extLst>
          </p:cNvPr>
          <p:cNvSpPr/>
          <p:nvPr/>
        </p:nvSpPr>
        <p:spPr>
          <a:xfrm rot="5400000">
            <a:off x="6495664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8" name="Arrow: Right 47">
            <a:extLst>
              <a:ext uri="{FF2B5EF4-FFF2-40B4-BE49-F238E27FC236}">
                <a16:creationId xmlns="" xmlns:a16="http://schemas.microsoft.com/office/drawing/2014/main" id="{86DE5380-5531-4954-8190-F077B8EDE8AA}"/>
              </a:ext>
            </a:extLst>
          </p:cNvPr>
          <p:cNvSpPr/>
          <p:nvPr/>
        </p:nvSpPr>
        <p:spPr>
          <a:xfrm rot="5400000">
            <a:off x="7988578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9" name="Arrow: Right 48">
            <a:extLst>
              <a:ext uri="{FF2B5EF4-FFF2-40B4-BE49-F238E27FC236}">
                <a16:creationId xmlns="" xmlns:a16="http://schemas.microsoft.com/office/drawing/2014/main" id="{7256964B-9E21-423E-B1A1-C91FD0117EE4}"/>
              </a:ext>
            </a:extLst>
          </p:cNvPr>
          <p:cNvSpPr/>
          <p:nvPr/>
        </p:nvSpPr>
        <p:spPr>
          <a:xfrm rot="5400000">
            <a:off x="9474761" y="2188170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50" name="Rectangle 49">
            <a:extLst>
              <a:ext uri="{FF2B5EF4-FFF2-40B4-BE49-F238E27FC236}">
                <a16:creationId xmlns="" xmlns:a16="http://schemas.microsoft.com/office/drawing/2014/main" id="{DE184731-0D54-4FF4-A4A2-678CA918F91F}"/>
              </a:ext>
            </a:extLst>
          </p:cNvPr>
          <p:cNvSpPr/>
          <p:nvPr/>
        </p:nvSpPr>
        <p:spPr>
          <a:xfrm>
            <a:off x="6178419" y="268853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="" xmlns:a16="http://schemas.microsoft.com/office/drawing/2014/main" id="{F1D9809B-16B1-420C-8F91-6E27FD2F708C}"/>
              </a:ext>
            </a:extLst>
          </p:cNvPr>
          <p:cNvSpPr/>
          <p:nvPr/>
        </p:nvSpPr>
        <p:spPr>
          <a:xfrm>
            <a:off x="7664602" y="270481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="" xmlns:a16="http://schemas.microsoft.com/office/drawing/2014/main" id="{0689218B-3146-496E-9851-A0AC742AD194}"/>
              </a:ext>
            </a:extLst>
          </p:cNvPr>
          <p:cNvSpPr/>
          <p:nvPr/>
        </p:nvSpPr>
        <p:spPr>
          <a:xfrm>
            <a:off x="9150785" y="268853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53" name="Arrow: Right 52">
            <a:extLst>
              <a:ext uri="{FF2B5EF4-FFF2-40B4-BE49-F238E27FC236}">
                <a16:creationId xmlns="" xmlns:a16="http://schemas.microsoft.com/office/drawing/2014/main" id="{299BC18C-612F-467E-BABF-ED84638F6A26}"/>
              </a:ext>
            </a:extLst>
          </p:cNvPr>
          <p:cNvSpPr/>
          <p:nvPr/>
        </p:nvSpPr>
        <p:spPr>
          <a:xfrm rot="5400000">
            <a:off x="6502395" y="369590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54" name="Arrow: Right 53">
            <a:extLst>
              <a:ext uri="{FF2B5EF4-FFF2-40B4-BE49-F238E27FC236}">
                <a16:creationId xmlns="" xmlns:a16="http://schemas.microsoft.com/office/drawing/2014/main" id="{C7ABC5D4-02D6-42CB-A171-0C9E7FF8B82E}"/>
              </a:ext>
            </a:extLst>
          </p:cNvPr>
          <p:cNvSpPr/>
          <p:nvPr/>
        </p:nvSpPr>
        <p:spPr>
          <a:xfrm rot="5400000">
            <a:off x="9474761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55" name="Arrow: Right 54">
            <a:extLst>
              <a:ext uri="{FF2B5EF4-FFF2-40B4-BE49-F238E27FC236}">
                <a16:creationId xmlns="" xmlns:a16="http://schemas.microsoft.com/office/drawing/2014/main" id="{0038DC46-AAD7-4078-8569-E69F79E26C11}"/>
              </a:ext>
            </a:extLst>
          </p:cNvPr>
          <p:cNvSpPr/>
          <p:nvPr/>
        </p:nvSpPr>
        <p:spPr>
          <a:xfrm rot="5400000">
            <a:off x="6502395" y="520659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56" name="Rectangle 55">
            <a:extLst>
              <a:ext uri="{FF2B5EF4-FFF2-40B4-BE49-F238E27FC236}">
                <a16:creationId xmlns="" xmlns:a16="http://schemas.microsoft.com/office/drawing/2014/main" id="{753D9E75-31C2-4B88-B6F6-7671F9878BE5}"/>
              </a:ext>
            </a:extLst>
          </p:cNvPr>
          <p:cNvSpPr/>
          <p:nvPr/>
        </p:nvSpPr>
        <p:spPr>
          <a:xfrm>
            <a:off x="6178419" y="419922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="" xmlns:a16="http://schemas.microsoft.com/office/drawing/2014/main" id="{B8510348-F2D3-4BA3-9381-5B2B708989EB}"/>
              </a:ext>
            </a:extLst>
          </p:cNvPr>
          <p:cNvSpPr/>
          <p:nvPr/>
        </p:nvSpPr>
        <p:spPr>
          <a:xfrm>
            <a:off x="7659562" y="420185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="" xmlns:a16="http://schemas.microsoft.com/office/drawing/2014/main" id="{16F80E06-C654-4950-93E0-68C885A0CF36}"/>
              </a:ext>
            </a:extLst>
          </p:cNvPr>
          <p:cNvSpPr/>
          <p:nvPr/>
        </p:nvSpPr>
        <p:spPr>
          <a:xfrm>
            <a:off x="9150785" y="419922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="" xmlns:a16="http://schemas.microsoft.com/office/drawing/2014/main" id="{4F72C833-0F91-4E9C-A677-B72560A81751}"/>
              </a:ext>
            </a:extLst>
          </p:cNvPr>
          <p:cNvSpPr/>
          <p:nvPr/>
        </p:nvSpPr>
        <p:spPr>
          <a:xfrm>
            <a:off x="9147436" y="570991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60" name="Arrow: Right 59">
            <a:extLst>
              <a:ext uri="{FF2B5EF4-FFF2-40B4-BE49-F238E27FC236}">
                <a16:creationId xmlns="" xmlns:a16="http://schemas.microsoft.com/office/drawing/2014/main" id="{47A21686-7EBA-4B06-9C93-38277B8C490D}"/>
              </a:ext>
            </a:extLst>
          </p:cNvPr>
          <p:cNvSpPr/>
          <p:nvPr/>
        </p:nvSpPr>
        <p:spPr>
          <a:xfrm rot="5400000">
            <a:off x="7983539" y="520659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1" name="Arrow: Right 60">
            <a:extLst>
              <a:ext uri="{FF2B5EF4-FFF2-40B4-BE49-F238E27FC236}">
                <a16:creationId xmlns="" xmlns:a16="http://schemas.microsoft.com/office/drawing/2014/main" id="{F6E9EFF5-8FE9-4F9F-8CCF-1EEB5022447F}"/>
              </a:ext>
            </a:extLst>
          </p:cNvPr>
          <p:cNvSpPr/>
          <p:nvPr/>
        </p:nvSpPr>
        <p:spPr>
          <a:xfrm rot="5400000">
            <a:off x="9474761" y="520659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2" name="Rectangle 61">
            <a:extLst>
              <a:ext uri="{FF2B5EF4-FFF2-40B4-BE49-F238E27FC236}">
                <a16:creationId xmlns="" xmlns:a16="http://schemas.microsoft.com/office/drawing/2014/main" id="{F505029E-BAD1-42F3-AA29-662F66809BCA}"/>
              </a:ext>
            </a:extLst>
          </p:cNvPr>
          <p:cNvSpPr/>
          <p:nvPr/>
        </p:nvSpPr>
        <p:spPr>
          <a:xfrm>
            <a:off x="6171688" y="570991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="" xmlns:a16="http://schemas.microsoft.com/office/drawing/2014/main" id="{5197E4B4-C187-446F-BB86-7ECA8F10BE99}"/>
              </a:ext>
            </a:extLst>
          </p:cNvPr>
          <p:cNvSpPr/>
          <p:nvPr/>
        </p:nvSpPr>
        <p:spPr>
          <a:xfrm>
            <a:off x="7659562" y="570991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64" name="Arrow: Right 63">
            <a:extLst>
              <a:ext uri="{FF2B5EF4-FFF2-40B4-BE49-F238E27FC236}">
                <a16:creationId xmlns="" xmlns:a16="http://schemas.microsoft.com/office/drawing/2014/main" id="{EE427231-926F-4569-B32A-FFE9278EAF04}"/>
              </a:ext>
            </a:extLst>
          </p:cNvPr>
          <p:cNvSpPr/>
          <p:nvPr/>
        </p:nvSpPr>
        <p:spPr>
          <a:xfrm rot="5400000">
            <a:off x="7983538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5" name="Arrow: Right 64">
            <a:extLst>
              <a:ext uri="{FF2B5EF4-FFF2-40B4-BE49-F238E27FC236}">
                <a16:creationId xmlns="" xmlns:a16="http://schemas.microsoft.com/office/drawing/2014/main" id="{2A820F3D-5F8B-4687-867B-47031D631A27}"/>
              </a:ext>
            </a:extLst>
          </p:cNvPr>
          <p:cNvSpPr/>
          <p:nvPr/>
        </p:nvSpPr>
        <p:spPr>
          <a:xfrm rot="5400000">
            <a:off x="10962635" y="2188170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6" name="Rectangle 65">
            <a:extLst>
              <a:ext uri="{FF2B5EF4-FFF2-40B4-BE49-F238E27FC236}">
                <a16:creationId xmlns="" xmlns:a16="http://schemas.microsoft.com/office/drawing/2014/main" id="{CCDB6B4E-CD92-4916-BFB2-62C28E3E04F8}"/>
              </a:ext>
            </a:extLst>
          </p:cNvPr>
          <p:cNvSpPr/>
          <p:nvPr/>
        </p:nvSpPr>
        <p:spPr>
          <a:xfrm>
            <a:off x="10638659" y="268853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67" name="Arrow: Right 66">
            <a:extLst>
              <a:ext uri="{FF2B5EF4-FFF2-40B4-BE49-F238E27FC236}">
                <a16:creationId xmlns="" xmlns:a16="http://schemas.microsoft.com/office/drawing/2014/main" id="{E1152A5A-8976-421B-B11B-11DADB1180CC}"/>
              </a:ext>
            </a:extLst>
          </p:cNvPr>
          <p:cNvSpPr/>
          <p:nvPr/>
        </p:nvSpPr>
        <p:spPr>
          <a:xfrm rot="5400000">
            <a:off x="10962635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8" name="Rectangle 67">
            <a:extLst>
              <a:ext uri="{FF2B5EF4-FFF2-40B4-BE49-F238E27FC236}">
                <a16:creationId xmlns="" xmlns:a16="http://schemas.microsoft.com/office/drawing/2014/main" id="{D008E04F-5184-403C-BCA0-C4318F1DF532}"/>
              </a:ext>
            </a:extLst>
          </p:cNvPr>
          <p:cNvSpPr/>
          <p:nvPr/>
        </p:nvSpPr>
        <p:spPr>
          <a:xfrm>
            <a:off x="10638659" y="419922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="" xmlns:a16="http://schemas.microsoft.com/office/drawing/2014/main" id="{36DC9217-2677-4B8A-A6EB-066217FEEA27}"/>
              </a:ext>
            </a:extLst>
          </p:cNvPr>
          <p:cNvSpPr/>
          <p:nvPr/>
        </p:nvSpPr>
        <p:spPr>
          <a:xfrm>
            <a:off x="10635310" y="570991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70" name="Arrow: Right 69">
            <a:extLst>
              <a:ext uri="{FF2B5EF4-FFF2-40B4-BE49-F238E27FC236}">
                <a16:creationId xmlns="" xmlns:a16="http://schemas.microsoft.com/office/drawing/2014/main" id="{38F8B89A-15C1-479D-870C-737F14397775}"/>
              </a:ext>
            </a:extLst>
          </p:cNvPr>
          <p:cNvSpPr/>
          <p:nvPr/>
        </p:nvSpPr>
        <p:spPr>
          <a:xfrm rot="5400000">
            <a:off x="10962635" y="520659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2359541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Data Map Template – Outbound Phone Call </a:t>
            </a:r>
            <a:r>
              <a:rPr lang="en-GB" sz="2800" dirty="0" smtClean="0"/>
              <a:t>Ex Warranty </a:t>
            </a:r>
            <a:endParaRPr lang="en-GB" sz="2800" dirty="0"/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52AFF28-1B81-4E4E-BAF2-EA9F5857B598}"/>
              </a:ext>
            </a:extLst>
          </p:cNvPr>
          <p:cNvSpPr/>
          <p:nvPr/>
        </p:nvSpPr>
        <p:spPr>
          <a:xfrm>
            <a:off x="225265" y="119148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5A20DB8A-CA4A-4843-AFAF-505965CC6BFF}"/>
              </a:ext>
            </a:extLst>
          </p:cNvPr>
          <p:cNvSpPr/>
          <p:nvPr/>
        </p:nvSpPr>
        <p:spPr>
          <a:xfrm>
            <a:off x="1718179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="" xmlns:a16="http://schemas.microsoft.com/office/drawing/2014/main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="" xmlns:a16="http://schemas.microsoft.com/office/drawing/2014/main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25E5490F-C833-488E-AA2A-47DD42F99CD4}"/>
              </a:ext>
            </a:extLst>
          </p:cNvPr>
          <p:cNvSpPr/>
          <p:nvPr/>
        </p:nvSpPr>
        <p:spPr>
          <a:xfrm>
            <a:off x="3211093" y="116156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3" name="Arrow: Right 12">
            <a:extLst>
              <a:ext uri="{FF2B5EF4-FFF2-40B4-BE49-F238E27FC236}">
                <a16:creationId xmlns="" xmlns:a16="http://schemas.microsoft.com/office/drawing/2014/main" id="{281A8299-3F90-4871-AC81-40F05E7A3791}"/>
              </a:ext>
            </a:extLst>
          </p:cNvPr>
          <p:cNvSpPr/>
          <p:nvPr/>
        </p:nvSpPr>
        <p:spPr>
          <a:xfrm>
            <a:off x="4370971" y="144918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66CC7D4E-F0F7-45AA-9329-5100EF9D5B5B}"/>
              </a:ext>
            </a:extLst>
          </p:cNvPr>
          <p:cNvSpPr/>
          <p:nvPr/>
        </p:nvSpPr>
        <p:spPr>
          <a:xfrm>
            <a:off x="4702849" y="116074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5" name="Arrow: Right 14">
            <a:extLst>
              <a:ext uri="{FF2B5EF4-FFF2-40B4-BE49-F238E27FC236}">
                <a16:creationId xmlns="" xmlns:a16="http://schemas.microsoft.com/office/drawing/2014/main" id="{F5AF7196-F390-4D6B-A2C2-74D838AC3F88}"/>
              </a:ext>
            </a:extLst>
          </p:cNvPr>
          <p:cNvSpPr/>
          <p:nvPr/>
        </p:nvSpPr>
        <p:spPr>
          <a:xfrm>
            <a:off x="5863340" y="141277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9DD01EA1-BF1B-46E6-95AC-5BE7262F2F7A}"/>
              </a:ext>
            </a:extLst>
          </p:cNvPr>
          <p:cNvSpPr/>
          <p:nvPr/>
        </p:nvSpPr>
        <p:spPr>
          <a:xfrm>
            <a:off x="6194605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7" name="Arrow: Right 16">
            <a:extLst>
              <a:ext uri="{FF2B5EF4-FFF2-40B4-BE49-F238E27FC236}">
                <a16:creationId xmlns="" xmlns:a16="http://schemas.microsoft.com/office/drawing/2014/main" id="{E82A7FCC-A884-42DF-BE1E-907B50D8C534}"/>
              </a:ext>
            </a:extLst>
          </p:cNvPr>
          <p:cNvSpPr/>
          <p:nvPr/>
        </p:nvSpPr>
        <p:spPr>
          <a:xfrm rot="5400000">
            <a:off x="2042155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8" name="Arrow: Right 17">
            <a:extLst>
              <a:ext uri="{FF2B5EF4-FFF2-40B4-BE49-F238E27FC236}">
                <a16:creationId xmlns="" xmlns:a16="http://schemas.microsoft.com/office/drawing/2014/main" id="{4D8E686B-6816-4C51-9430-F9189D88B497}"/>
              </a:ext>
            </a:extLst>
          </p:cNvPr>
          <p:cNvSpPr/>
          <p:nvPr/>
        </p:nvSpPr>
        <p:spPr>
          <a:xfrm rot="5400000">
            <a:off x="3535069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9" name="Arrow: Right 18">
            <a:extLst>
              <a:ext uri="{FF2B5EF4-FFF2-40B4-BE49-F238E27FC236}">
                <a16:creationId xmlns="" xmlns:a16="http://schemas.microsoft.com/office/drawing/2014/main" id="{FEC32F7C-0655-4C0A-9F48-298DEC7C1C61}"/>
              </a:ext>
            </a:extLst>
          </p:cNvPr>
          <p:cNvSpPr/>
          <p:nvPr/>
        </p:nvSpPr>
        <p:spPr>
          <a:xfrm rot="5400000">
            <a:off x="5021252" y="2188170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AB6FC4AA-C375-44A3-9479-2B108CA72FF6}"/>
              </a:ext>
            </a:extLst>
          </p:cNvPr>
          <p:cNvSpPr/>
          <p:nvPr/>
        </p:nvSpPr>
        <p:spPr>
          <a:xfrm>
            <a:off x="1724910" y="268853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CB968191-A112-4129-80FA-C4D458B5D845}"/>
              </a:ext>
            </a:extLst>
          </p:cNvPr>
          <p:cNvSpPr/>
          <p:nvPr/>
        </p:nvSpPr>
        <p:spPr>
          <a:xfrm>
            <a:off x="3211093" y="270481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B09F9BC5-DA3A-4D12-8BBC-3F615E8C4842}"/>
              </a:ext>
            </a:extLst>
          </p:cNvPr>
          <p:cNvSpPr/>
          <p:nvPr/>
        </p:nvSpPr>
        <p:spPr>
          <a:xfrm>
            <a:off x="4697276" y="268853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BE171AB9-C5B1-4623-847E-B315BC729524}"/>
              </a:ext>
            </a:extLst>
          </p:cNvPr>
          <p:cNvSpPr/>
          <p:nvPr/>
        </p:nvSpPr>
        <p:spPr>
          <a:xfrm>
            <a:off x="7685135" y="116074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25" name="Arrow: Right 24">
            <a:extLst>
              <a:ext uri="{FF2B5EF4-FFF2-40B4-BE49-F238E27FC236}">
                <a16:creationId xmlns="" xmlns:a16="http://schemas.microsoft.com/office/drawing/2014/main" id="{B7B2B45F-91EA-46E7-B543-5746C44043EA}"/>
              </a:ext>
            </a:extLst>
          </p:cNvPr>
          <p:cNvSpPr/>
          <p:nvPr/>
        </p:nvSpPr>
        <p:spPr>
          <a:xfrm rot="5400000">
            <a:off x="2048886" y="369590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6" name="Arrow: Right 25">
            <a:extLst>
              <a:ext uri="{FF2B5EF4-FFF2-40B4-BE49-F238E27FC236}">
                <a16:creationId xmlns="" xmlns:a16="http://schemas.microsoft.com/office/drawing/2014/main" id="{4E9DAA71-32A9-48FE-9956-784F694899E2}"/>
              </a:ext>
            </a:extLst>
          </p:cNvPr>
          <p:cNvSpPr/>
          <p:nvPr/>
        </p:nvSpPr>
        <p:spPr>
          <a:xfrm rot="5400000">
            <a:off x="5021252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7" name="Arrow: Right 26">
            <a:extLst>
              <a:ext uri="{FF2B5EF4-FFF2-40B4-BE49-F238E27FC236}">
                <a16:creationId xmlns="" xmlns:a16="http://schemas.microsoft.com/office/drawing/2014/main" id="{A27238A8-D930-458B-9833-2009B66221AE}"/>
              </a:ext>
            </a:extLst>
          </p:cNvPr>
          <p:cNvSpPr/>
          <p:nvPr/>
        </p:nvSpPr>
        <p:spPr>
          <a:xfrm rot="5400000">
            <a:off x="2048886" y="520659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11D2E943-70B4-4C14-B8AC-4C92B8F5362F}"/>
              </a:ext>
            </a:extLst>
          </p:cNvPr>
          <p:cNvSpPr/>
          <p:nvPr/>
        </p:nvSpPr>
        <p:spPr>
          <a:xfrm>
            <a:off x="1724910" y="419922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C4876F2C-7D0B-49DA-A31C-D95B49C056FE}"/>
              </a:ext>
            </a:extLst>
          </p:cNvPr>
          <p:cNvSpPr/>
          <p:nvPr/>
        </p:nvSpPr>
        <p:spPr>
          <a:xfrm>
            <a:off x="3206053" y="420185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3BCA0D61-3DBF-4248-8E03-344ABE4C86C8}"/>
              </a:ext>
            </a:extLst>
          </p:cNvPr>
          <p:cNvSpPr/>
          <p:nvPr/>
        </p:nvSpPr>
        <p:spPr>
          <a:xfrm>
            <a:off x="4697276" y="419922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5F372801-700C-4798-8E70-FABE38151EB8}"/>
              </a:ext>
            </a:extLst>
          </p:cNvPr>
          <p:cNvSpPr/>
          <p:nvPr/>
        </p:nvSpPr>
        <p:spPr>
          <a:xfrm>
            <a:off x="4693927" y="570991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35" name="Arrow: Right 34">
            <a:extLst>
              <a:ext uri="{FF2B5EF4-FFF2-40B4-BE49-F238E27FC236}">
                <a16:creationId xmlns="" xmlns:a16="http://schemas.microsoft.com/office/drawing/2014/main" id="{569F44FB-1EBF-4ACE-8E96-497CEE5C40B2}"/>
              </a:ext>
            </a:extLst>
          </p:cNvPr>
          <p:cNvSpPr/>
          <p:nvPr/>
        </p:nvSpPr>
        <p:spPr>
          <a:xfrm rot="5400000">
            <a:off x="3530030" y="520659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36" name="Arrow: Right 35">
            <a:extLst>
              <a:ext uri="{FF2B5EF4-FFF2-40B4-BE49-F238E27FC236}">
                <a16:creationId xmlns="" xmlns:a16="http://schemas.microsoft.com/office/drawing/2014/main" id="{7A3E0A34-5067-48B2-8686-2E4FB4768227}"/>
              </a:ext>
            </a:extLst>
          </p:cNvPr>
          <p:cNvSpPr/>
          <p:nvPr/>
        </p:nvSpPr>
        <p:spPr>
          <a:xfrm rot="5400000">
            <a:off x="5021252" y="520659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39" name="Rectangle 38">
            <a:extLst>
              <a:ext uri="{FF2B5EF4-FFF2-40B4-BE49-F238E27FC236}">
                <a16:creationId xmlns="" xmlns:a16="http://schemas.microsoft.com/office/drawing/2014/main" id="{8114F79F-4863-4543-8377-A9503980BA72}"/>
              </a:ext>
            </a:extLst>
          </p:cNvPr>
          <p:cNvSpPr/>
          <p:nvPr/>
        </p:nvSpPr>
        <p:spPr>
          <a:xfrm>
            <a:off x="1718179" y="570991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="" xmlns:a16="http://schemas.microsoft.com/office/drawing/2014/main" id="{65D0FEB8-7447-4424-B7F9-EF4D83C848EB}"/>
              </a:ext>
            </a:extLst>
          </p:cNvPr>
          <p:cNvSpPr/>
          <p:nvPr/>
        </p:nvSpPr>
        <p:spPr>
          <a:xfrm>
            <a:off x="3206053" y="570991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41" name="Arrow: Right 40">
            <a:extLst>
              <a:ext uri="{FF2B5EF4-FFF2-40B4-BE49-F238E27FC236}">
                <a16:creationId xmlns="" xmlns:a16="http://schemas.microsoft.com/office/drawing/2014/main" id="{1A7198F9-B791-48CA-9B6A-258E48F59C73}"/>
              </a:ext>
            </a:extLst>
          </p:cNvPr>
          <p:cNvSpPr/>
          <p:nvPr/>
        </p:nvSpPr>
        <p:spPr>
          <a:xfrm>
            <a:off x="7353870" y="1443513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2" name="Arrow: Right 41">
            <a:extLst>
              <a:ext uri="{FF2B5EF4-FFF2-40B4-BE49-F238E27FC236}">
                <a16:creationId xmlns="" xmlns:a16="http://schemas.microsoft.com/office/drawing/2014/main" id="{9507442D-BBBC-4087-A56C-2DAC8792E712}"/>
              </a:ext>
            </a:extLst>
          </p:cNvPr>
          <p:cNvSpPr/>
          <p:nvPr/>
        </p:nvSpPr>
        <p:spPr>
          <a:xfrm>
            <a:off x="8844399" y="141277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3" name="Rectangle 42">
            <a:extLst>
              <a:ext uri="{FF2B5EF4-FFF2-40B4-BE49-F238E27FC236}">
                <a16:creationId xmlns="" xmlns:a16="http://schemas.microsoft.com/office/drawing/2014/main" id="{3CD2432F-2313-49B4-91EF-82163626A7FC}"/>
              </a:ext>
            </a:extLst>
          </p:cNvPr>
          <p:cNvSpPr/>
          <p:nvPr/>
        </p:nvSpPr>
        <p:spPr>
          <a:xfrm>
            <a:off x="9175663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44" name="Arrow: Right 43">
            <a:extLst>
              <a:ext uri="{FF2B5EF4-FFF2-40B4-BE49-F238E27FC236}">
                <a16:creationId xmlns="" xmlns:a16="http://schemas.microsoft.com/office/drawing/2014/main" id="{F6A7833B-B677-43D7-B697-BE097D0BA54A}"/>
              </a:ext>
            </a:extLst>
          </p:cNvPr>
          <p:cNvSpPr/>
          <p:nvPr/>
        </p:nvSpPr>
        <p:spPr>
          <a:xfrm>
            <a:off x="10334927" y="1443513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5" name="Rectangle 44">
            <a:extLst>
              <a:ext uri="{FF2B5EF4-FFF2-40B4-BE49-F238E27FC236}">
                <a16:creationId xmlns="" xmlns:a16="http://schemas.microsoft.com/office/drawing/2014/main" id="{1047264C-73C3-4F85-A2F9-7973F6535DF6}"/>
              </a:ext>
            </a:extLst>
          </p:cNvPr>
          <p:cNvSpPr/>
          <p:nvPr/>
        </p:nvSpPr>
        <p:spPr>
          <a:xfrm>
            <a:off x="10666191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46" name="Arrow: Right 45">
            <a:extLst>
              <a:ext uri="{FF2B5EF4-FFF2-40B4-BE49-F238E27FC236}">
                <a16:creationId xmlns="" xmlns:a16="http://schemas.microsoft.com/office/drawing/2014/main" id="{AB17747B-1E93-4A0D-862D-E437DA074903}"/>
              </a:ext>
            </a:extLst>
          </p:cNvPr>
          <p:cNvSpPr/>
          <p:nvPr/>
        </p:nvSpPr>
        <p:spPr>
          <a:xfrm rot="5400000">
            <a:off x="3530029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7" name="Arrow: Right 46">
            <a:extLst>
              <a:ext uri="{FF2B5EF4-FFF2-40B4-BE49-F238E27FC236}">
                <a16:creationId xmlns="" xmlns:a16="http://schemas.microsoft.com/office/drawing/2014/main" id="{EE201680-8F3D-414C-B76C-1D1D85F91D20}"/>
              </a:ext>
            </a:extLst>
          </p:cNvPr>
          <p:cNvSpPr/>
          <p:nvPr/>
        </p:nvSpPr>
        <p:spPr>
          <a:xfrm rot="5400000">
            <a:off x="6495664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8" name="Arrow: Right 47">
            <a:extLst>
              <a:ext uri="{FF2B5EF4-FFF2-40B4-BE49-F238E27FC236}">
                <a16:creationId xmlns="" xmlns:a16="http://schemas.microsoft.com/office/drawing/2014/main" id="{86DE5380-5531-4954-8190-F077B8EDE8AA}"/>
              </a:ext>
            </a:extLst>
          </p:cNvPr>
          <p:cNvSpPr/>
          <p:nvPr/>
        </p:nvSpPr>
        <p:spPr>
          <a:xfrm rot="5400000">
            <a:off x="7988578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9" name="Arrow: Right 48">
            <a:extLst>
              <a:ext uri="{FF2B5EF4-FFF2-40B4-BE49-F238E27FC236}">
                <a16:creationId xmlns="" xmlns:a16="http://schemas.microsoft.com/office/drawing/2014/main" id="{7256964B-9E21-423E-B1A1-C91FD0117EE4}"/>
              </a:ext>
            </a:extLst>
          </p:cNvPr>
          <p:cNvSpPr/>
          <p:nvPr/>
        </p:nvSpPr>
        <p:spPr>
          <a:xfrm rot="5400000">
            <a:off x="9474761" y="2188170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50" name="Rectangle 49">
            <a:extLst>
              <a:ext uri="{FF2B5EF4-FFF2-40B4-BE49-F238E27FC236}">
                <a16:creationId xmlns="" xmlns:a16="http://schemas.microsoft.com/office/drawing/2014/main" id="{DE184731-0D54-4FF4-A4A2-678CA918F91F}"/>
              </a:ext>
            </a:extLst>
          </p:cNvPr>
          <p:cNvSpPr/>
          <p:nvPr/>
        </p:nvSpPr>
        <p:spPr>
          <a:xfrm>
            <a:off x="6178419" y="268853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="" xmlns:a16="http://schemas.microsoft.com/office/drawing/2014/main" id="{F1D9809B-16B1-420C-8F91-6E27FD2F708C}"/>
              </a:ext>
            </a:extLst>
          </p:cNvPr>
          <p:cNvSpPr/>
          <p:nvPr/>
        </p:nvSpPr>
        <p:spPr>
          <a:xfrm>
            <a:off x="7664602" y="270481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="" xmlns:a16="http://schemas.microsoft.com/office/drawing/2014/main" id="{0689218B-3146-496E-9851-A0AC742AD194}"/>
              </a:ext>
            </a:extLst>
          </p:cNvPr>
          <p:cNvSpPr/>
          <p:nvPr/>
        </p:nvSpPr>
        <p:spPr>
          <a:xfrm>
            <a:off x="9150785" y="268853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53" name="Arrow: Right 52">
            <a:extLst>
              <a:ext uri="{FF2B5EF4-FFF2-40B4-BE49-F238E27FC236}">
                <a16:creationId xmlns="" xmlns:a16="http://schemas.microsoft.com/office/drawing/2014/main" id="{299BC18C-612F-467E-BABF-ED84638F6A26}"/>
              </a:ext>
            </a:extLst>
          </p:cNvPr>
          <p:cNvSpPr/>
          <p:nvPr/>
        </p:nvSpPr>
        <p:spPr>
          <a:xfrm rot="5400000">
            <a:off x="6502395" y="369590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54" name="Arrow: Right 53">
            <a:extLst>
              <a:ext uri="{FF2B5EF4-FFF2-40B4-BE49-F238E27FC236}">
                <a16:creationId xmlns="" xmlns:a16="http://schemas.microsoft.com/office/drawing/2014/main" id="{C7ABC5D4-02D6-42CB-A171-0C9E7FF8B82E}"/>
              </a:ext>
            </a:extLst>
          </p:cNvPr>
          <p:cNvSpPr/>
          <p:nvPr/>
        </p:nvSpPr>
        <p:spPr>
          <a:xfrm rot="5400000">
            <a:off x="9474761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55" name="Arrow: Right 54">
            <a:extLst>
              <a:ext uri="{FF2B5EF4-FFF2-40B4-BE49-F238E27FC236}">
                <a16:creationId xmlns="" xmlns:a16="http://schemas.microsoft.com/office/drawing/2014/main" id="{0038DC46-AAD7-4078-8569-E69F79E26C11}"/>
              </a:ext>
            </a:extLst>
          </p:cNvPr>
          <p:cNvSpPr/>
          <p:nvPr/>
        </p:nvSpPr>
        <p:spPr>
          <a:xfrm rot="5400000">
            <a:off x="6502395" y="520659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56" name="Rectangle 55">
            <a:extLst>
              <a:ext uri="{FF2B5EF4-FFF2-40B4-BE49-F238E27FC236}">
                <a16:creationId xmlns="" xmlns:a16="http://schemas.microsoft.com/office/drawing/2014/main" id="{753D9E75-31C2-4B88-B6F6-7671F9878BE5}"/>
              </a:ext>
            </a:extLst>
          </p:cNvPr>
          <p:cNvSpPr/>
          <p:nvPr/>
        </p:nvSpPr>
        <p:spPr>
          <a:xfrm>
            <a:off x="6178419" y="419922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="" xmlns:a16="http://schemas.microsoft.com/office/drawing/2014/main" id="{B8510348-F2D3-4BA3-9381-5B2B708989EB}"/>
              </a:ext>
            </a:extLst>
          </p:cNvPr>
          <p:cNvSpPr/>
          <p:nvPr/>
        </p:nvSpPr>
        <p:spPr>
          <a:xfrm>
            <a:off x="7659562" y="420185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="" xmlns:a16="http://schemas.microsoft.com/office/drawing/2014/main" id="{16F80E06-C654-4950-93E0-68C885A0CF36}"/>
              </a:ext>
            </a:extLst>
          </p:cNvPr>
          <p:cNvSpPr/>
          <p:nvPr/>
        </p:nvSpPr>
        <p:spPr>
          <a:xfrm>
            <a:off x="9150785" y="419922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="" xmlns:a16="http://schemas.microsoft.com/office/drawing/2014/main" id="{4F72C833-0F91-4E9C-A677-B72560A81751}"/>
              </a:ext>
            </a:extLst>
          </p:cNvPr>
          <p:cNvSpPr/>
          <p:nvPr/>
        </p:nvSpPr>
        <p:spPr>
          <a:xfrm>
            <a:off x="9147436" y="570991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60" name="Arrow: Right 59">
            <a:extLst>
              <a:ext uri="{FF2B5EF4-FFF2-40B4-BE49-F238E27FC236}">
                <a16:creationId xmlns="" xmlns:a16="http://schemas.microsoft.com/office/drawing/2014/main" id="{47A21686-7EBA-4B06-9C93-38277B8C490D}"/>
              </a:ext>
            </a:extLst>
          </p:cNvPr>
          <p:cNvSpPr/>
          <p:nvPr/>
        </p:nvSpPr>
        <p:spPr>
          <a:xfrm rot="5400000">
            <a:off x="7983539" y="520659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1" name="Arrow: Right 60">
            <a:extLst>
              <a:ext uri="{FF2B5EF4-FFF2-40B4-BE49-F238E27FC236}">
                <a16:creationId xmlns="" xmlns:a16="http://schemas.microsoft.com/office/drawing/2014/main" id="{F6E9EFF5-8FE9-4F9F-8CCF-1EEB5022447F}"/>
              </a:ext>
            </a:extLst>
          </p:cNvPr>
          <p:cNvSpPr/>
          <p:nvPr/>
        </p:nvSpPr>
        <p:spPr>
          <a:xfrm rot="5400000">
            <a:off x="9474761" y="520659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2" name="Rectangle 61">
            <a:extLst>
              <a:ext uri="{FF2B5EF4-FFF2-40B4-BE49-F238E27FC236}">
                <a16:creationId xmlns="" xmlns:a16="http://schemas.microsoft.com/office/drawing/2014/main" id="{F505029E-BAD1-42F3-AA29-662F66809BCA}"/>
              </a:ext>
            </a:extLst>
          </p:cNvPr>
          <p:cNvSpPr/>
          <p:nvPr/>
        </p:nvSpPr>
        <p:spPr>
          <a:xfrm>
            <a:off x="6171688" y="570991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="" xmlns:a16="http://schemas.microsoft.com/office/drawing/2014/main" id="{5197E4B4-C187-446F-BB86-7ECA8F10BE99}"/>
              </a:ext>
            </a:extLst>
          </p:cNvPr>
          <p:cNvSpPr/>
          <p:nvPr/>
        </p:nvSpPr>
        <p:spPr>
          <a:xfrm>
            <a:off x="7659562" y="570991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64" name="Arrow: Right 63">
            <a:extLst>
              <a:ext uri="{FF2B5EF4-FFF2-40B4-BE49-F238E27FC236}">
                <a16:creationId xmlns="" xmlns:a16="http://schemas.microsoft.com/office/drawing/2014/main" id="{EE427231-926F-4569-B32A-FFE9278EAF04}"/>
              </a:ext>
            </a:extLst>
          </p:cNvPr>
          <p:cNvSpPr/>
          <p:nvPr/>
        </p:nvSpPr>
        <p:spPr>
          <a:xfrm rot="5400000">
            <a:off x="7983538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5" name="Arrow: Right 64">
            <a:extLst>
              <a:ext uri="{FF2B5EF4-FFF2-40B4-BE49-F238E27FC236}">
                <a16:creationId xmlns="" xmlns:a16="http://schemas.microsoft.com/office/drawing/2014/main" id="{2A820F3D-5F8B-4687-867B-47031D631A27}"/>
              </a:ext>
            </a:extLst>
          </p:cNvPr>
          <p:cNvSpPr/>
          <p:nvPr/>
        </p:nvSpPr>
        <p:spPr>
          <a:xfrm rot="5400000">
            <a:off x="10962635" y="2188170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6" name="Rectangle 65">
            <a:extLst>
              <a:ext uri="{FF2B5EF4-FFF2-40B4-BE49-F238E27FC236}">
                <a16:creationId xmlns="" xmlns:a16="http://schemas.microsoft.com/office/drawing/2014/main" id="{CCDB6B4E-CD92-4916-BFB2-62C28E3E04F8}"/>
              </a:ext>
            </a:extLst>
          </p:cNvPr>
          <p:cNvSpPr/>
          <p:nvPr/>
        </p:nvSpPr>
        <p:spPr>
          <a:xfrm>
            <a:off x="10638659" y="268853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67" name="Arrow: Right 66">
            <a:extLst>
              <a:ext uri="{FF2B5EF4-FFF2-40B4-BE49-F238E27FC236}">
                <a16:creationId xmlns="" xmlns:a16="http://schemas.microsoft.com/office/drawing/2014/main" id="{E1152A5A-8976-421B-B11B-11DADB1180CC}"/>
              </a:ext>
            </a:extLst>
          </p:cNvPr>
          <p:cNvSpPr/>
          <p:nvPr/>
        </p:nvSpPr>
        <p:spPr>
          <a:xfrm rot="5400000">
            <a:off x="10962635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8" name="Rectangle 67">
            <a:extLst>
              <a:ext uri="{FF2B5EF4-FFF2-40B4-BE49-F238E27FC236}">
                <a16:creationId xmlns="" xmlns:a16="http://schemas.microsoft.com/office/drawing/2014/main" id="{D008E04F-5184-403C-BCA0-C4318F1DF532}"/>
              </a:ext>
            </a:extLst>
          </p:cNvPr>
          <p:cNvSpPr/>
          <p:nvPr/>
        </p:nvSpPr>
        <p:spPr>
          <a:xfrm>
            <a:off x="10638659" y="419922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="" xmlns:a16="http://schemas.microsoft.com/office/drawing/2014/main" id="{36DC9217-2677-4B8A-A6EB-066217FEEA27}"/>
              </a:ext>
            </a:extLst>
          </p:cNvPr>
          <p:cNvSpPr/>
          <p:nvPr/>
        </p:nvSpPr>
        <p:spPr>
          <a:xfrm>
            <a:off x="10635310" y="570991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70" name="Arrow: Right 69">
            <a:extLst>
              <a:ext uri="{FF2B5EF4-FFF2-40B4-BE49-F238E27FC236}">
                <a16:creationId xmlns="" xmlns:a16="http://schemas.microsoft.com/office/drawing/2014/main" id="{38F8B89A-15C1-479D-870C-737F14397775}"/>
              </a:ext>
            </a:extLst>
          </p:cNvPr>
          <p:cNvSpPr/>
          <p:nvPr/>
        </p:nvSpPr>
        <p:spPr>
          <a:xfrm rot="5400000">
            <a:off x="10962635" y="520659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3481291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Map </a:t>
            </a:r>
            <a:r>
              <a:rPr lang="en-GB" dirty="0" smtClean="0"/>
              <a:t>Template – Customer Calls In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52AFF28-1B81-4E4E-BAF2-EA9F5857B598}"/>
              </a:ext>
            </a:extLst>
          </p:cNvPr>
          <p:cNvSpPr/>
          <p:nvPr/>
        </p:nvSpPr>
        <p:spPr>
          <a:xfrm>
            <a:off x="225265" y="119148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5A20DB8A-CA4A-4843-AFAF-505965CC6BFF}"/>
              </a:ext>
            </a:extLst>
          </p:cNvPr>
          <p:cNvSpPr/>
          <p:nvPr/>
        </p:nvSpPr>
        <p:spPr>
          <a:xfrm>
            <a:off x="1718179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="" xmlns:a16="http://schemas.microsoft.com/office/drawing/2014/main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="" xmlns:a16="http://schemas.microsoft.com/office/drawing/2014/main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25E5490F-C833-488E-AA2A-47DD42F99CD4}"/>
              </a:ext>
            </a:extLst>
          </p:cNvPr>
          <p:cNvSpPr/>
          <p:nvPr/>
        </p:nvSpPr>
        <p:spPr>
          <a:xfrm>
            <a:off x="3211093" y="116156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3" name="Arrow: Right 12">
            <a:extLst>
              <a:ext uri="{FF2B5EF4-FFF2-40B4-BE49-F238E27FC236}">
                <a16:creationId xmlns="" xmlns:a16="http://schemas.microsoft.com/office/drawing/2014/main" id="{281A8299-3F90-4871-AC81-40F05E7A3791}"/>
              </a:ext>
            </a:extLst>
          </p:cNvPr>
          <p:cNvSpPr/>
          <p:nvPr/>
        </p:nvSpPr>
        <p:spPr>
          <a:xfrm>
            <a:off x="4370971" y="144918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66CC7D4E-F0F7-45AA-9329-5100EF9D5B5B}"/>
              </a:ext>
            </a:extLst>
          </p:cNvPr>
          <p:cNvSpPr/>
          <p:nvPr/>
        </p:nvSpPr>
        <p:spPr>
          <a:xfrm>
            <a:off x="4702849" y="116074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5" name="Arrow: Right 14">
            <a:extLst>
              <a:ext uri="{FF2B5EF4-FFF2-40B4-BE49-F238E27FC236}">
                <a16:creationId xmlns="" xmlns:a16="http://schemas.microsoft.com/office/drawing/2014/main" id="{F5AF7196-F390-4D6B-A2C2-74D838AC3F88}"/>
              </a:ext>
            </a:extLst>
          </p:cNvPr>
          <p:cNvSpPr/>
          <p:nvPr/>
        </p:nvSpPr>
        <p:spPr>
          <a:xfrm>
            <a:off x="5863340" y="141277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9DD01EA1-BF1B-46E6-95AC-5BE7262F2F7A}"/>
              </a:ext>
            </a:extLst>
          </p:cNvPr>
          <p:cNvSpPr/>
          <p:nvPr/>
        </p:nvSpPr>
        <p:spPr>
          <a:xfrm>
            <a:off x="6194605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7" name="Arrow: Right 16">
            <a:extLst>
              <a:ext uri="{FF2B5EF4-FFF2-40B4-BE49-F238E27FC236}">
                <a16:creationId xmlns="" xmlns:a16="http://schemas.microsoft.com/office/drawing/2014/main" id="{E82A7FCC-A884-42DF-BE1E-907B50D8C534}"/>
              </a:ext>
            </a:extLst>
          </p:cNvPr>
          <p:cNvSpPr/>
          <p:nvPr/>
        </p:nvSpPr>
        <p:spPr>
          <a:xfrm rot="5400000">
            <a:off x="2042155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8" name="Arrow: Right 17">
            <a:extLst>
              <a:ext uri="{FF2B5EF4-FFF2-40B4-BE49-F238E27FC236}">
                <a16:creationId xmlns="" xmlns:a16="http://schemas.microsoft.com/office/drawing/2014/main" id="{4D8E686B-6816-4C51-9430-F9189D88B497}"/>
              </a:ext>
            </a:extLst>
          </p:cNvPr>
          <p:cNvSpPr/>
          <p:nvPr/>
        </p:nvSpPr>
        <p:spPr>
          <a:xfrm rot="5400000">
            <a:off x="3535069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9" name="Arrow: Right 18">
            <a:extLst>
              <a:ext uri="{FF2B5EF4-FFF2-40B4-BE49-F238E27FC236}">
                <a16:creationId xmlns="" xmlns:a16="http://schemas.microsoft.com/office/drawing/2014/main" id="{FEC32F7C-0655-4C0A-9F48-298DEC7C1C61}"/>
              </a:ext>
            </a:extLst>
          </p:cNvPr>
          <p:cNvSpPr/>
          <p:nvPr/>
        </p:nvSpPr>
        <p:spPr>
          <a:xfrm rot="5400000">
            <a:off x="5021252" y="2188170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AB6FC4AA-C375-44A3-9479-2B108CA72FF6}"/>
              </a:ext>
            </a:extLst>
          </p:cNvPr>
          <p:cNvSpPr/>
          <p:nvPr/>
        </p:nvSpPr>
        <p:spPr>
          <a:xfrm>
            <a:off x="1724910" y="268853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CB968191-A112-4129-80FA-C4D458B5D845}"/>
              </a:ext>
            </a:extLst>
          </p:cNvPr>
          <p:cNvSpPr/>
          <p:nvPr/>
        </p:nvSpPr>
        <p:spPr>
          <a:xfrm>
            <a:off x="3211093" y="270481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B09F9BC5-DA3A-4D12-8BBC-3F615E8C4842}"/>
              </a:ext>
            </a:extLst>
          </p:cNvPr>
          <p:cNvSpPr/>
          <p:nvPr/>
        </p:nvSpPr>
        <p:spPr>
          <a:xfrm>
            <a:off x="4697276" y="268853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BE171AB9-C5B1-4623-847E-B315BC729524}"/>
              </a:ext>
            </a:extLst>
          </p:cNvPr>
          <p:cNvSpPr/>
          <p:nvPr/>
        </p:nvSpPr>
        <p:spPr>
          <a:xfrm>
            <a:off x="7685135" y="116074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25" name="Arrow: Right 24">
            <a:extLst>
              <a:ext uri="{FF2B5EF4-FFF2-40B4-BE49-F238E27FC236}">
                <a16:creationId xmlns="" xmlns:a16="http://schemas.microsoft.com/office/drawing/2014/main" id="{B7B2B45F-91EA-46E7-B543-5746C44043EA}"/>
              </a:ext>
            </a:extLst>
          </p:cNvPr>
          <p:cNvSpPr/>
          <p:nvPr/>
        </p:nvSpPr>
        <p:spPr>
          <a:xfrm rot="5400000">
            <a:off x="2048886" y="369590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6" name="Arrow: Right 25">
            <a:extLst>
              <a:ext uri="{FF2B5EF4-FFF2-40B4-BE49-F238E27FC236}">
                <a16:creationId xmlns="" xmlns:a16="http://schemas.microsoft.com/office/drawing/2014/main" id="{4E9DAA71-32A9-48FE-9956-784F694899E2}"/>
              </a:ext>
            </a:extLst>
          </p:cNvPr>
          <p:cNvSpPr/>
          <p:nvPr/>
        </p:nvSpPr>
        <p:spPr>
          <a:xfrm rot="5400000">
            <a:off x="5021252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7" name="Arrow: Right 26">
            <a:extLst>
              <a:ext uri="{FF2B5EF4-FFF2-40B4-BE49-F238E27FC236}">
                <a16:creationId xmlns="" xmlns:a16="http://schemas.microsoft.com/office/drawing/2014/main" id="{A27238A8-D930-458B-9833-2009B66221AE}"/>
              </a:ext>
            </a:extLst>
          </p:cNvPr>
          <p:cNvSpPr/>
          <p:nvPr/>
        </p:nvSpPr>
        <p:spPr>
          <a:xfrm rot="5400000">
            <a:off x="2048886" y="520659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11D2E943-70B4-4C14-B8AC-4C92B8F5362F}"/>
              </a:ext>
            </a:extLst>
          </p:cNvPr>
          <p:cNvSpPr/>
          <p:nvPr/>
        </p:nvSpPr>
        <p:spPr>
          <a:xfrm>
            <a:off x="1724910" y="419922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C4876F2C-7D0B-49DA-A31C-D95B49C056FE}"/>
              </a:ext>
            </a:extLst>
          </p:cNvPr>
          <p:cNvSpPr/>
          <p:nvPr/>
        </p:nvSpPr>
        <p:spPr>
          <a:xfrm>
            <a:off x="3206053" y="420185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3BCA0D61-3DBF-4248-8E03-344ABE4C86C8}"/>
              </a:ext>
            </a:extLst>
          </p:cNvPr>
          <p:cNvSpPr/>
          <p:nvPr/>
        </p:nvSpPr>
        <p:spPr>
          <a:xfrm>
            <a:off x="4697276" y="419922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5F372801-700C-4798-8E70-FABE38151EB8}"/>
              </a:ext>
            </a:extLst>
          </p:cNvPr>
          <p:cNvSpPr/>
          <p:nvPr/>
        </p:nvSpPr>
        <p:spPr>
          <a:xfrm>
            <a:off x="4693927" y="570991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35" name="Arrow: Right 34">
            <a:extLst>
              <a:ext uri="{FF2B5EF4-FFF2-40B4-BE49-F238E27FC236}">
                <a16:creationId xmlns="" xmlns:a16="http://schemas.microsoft.com/office/drawing/2014/main" id="{569F44FB-1EBF-4ACE-8E96-497CEE5C40B2}"/>
              </a:ext>
            </a:extLst>
          </p:cNvPr>
          <p:cNvSpPr/>
          <p:nvPr/>
        </p:nvSpPr>
        <p:spPr>
          <a:xfrm rot="5400000">
            <a:off x="3530030" y="520659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36" name="Arrow: Right 35">
            <a:extLst>
              <a:ext uri="{FF2B5EF4-FFF2-40B4-BE49-F238E27FC236}">
                <a16:creationId xmlns="" xmlns:a16="http://schemas.microsoft.com/office/drawing/2014/main" id="{7A3E0A34-5067-48B2-8686-2E4FB4768227}"/>
              </a:ext>
            </a:extLst>
          </p:cNvPr>
          <p:cNvSpPr/>
          <p:nvPr/>
        </p:nvSpPr>
        <p:spPr>
          <a:xfrm rot="5400000">
            <a:off x="5021252" y="520659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39" name="Rectangle 38">
            <a:extLst>
              <a:ext uri="{FF2B5EF4-FFF2-40B4-BE49-F238E27FC236}">
                <a16:creationId xmlns="" xmlns:a16="http://schemas.microsoft.com/office/drawing/2014/main" id="{8114F79F-4863-4543-8377-A9503980BA72}"/>
              </a:ext>
            </a:extLst>
          </p:cNvPr>
          <p:cNvSpPr/>
          <p:nvPr/>
        </p:nvSpPr>
        <p:spPr>
          <a:xfrm>
            <a:off x="1718179" y="570991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="" xmlns:a16="http://schemas.microsoft.com/office/drawing/2014/main" id="{65D0FEB8-7447-4424-B7F9-EF4D83C848EB}"/>
              </a:ext>
            </a:extLst>
          </p:cNvPr>
          <p:cNvSpPr/>
          <p:nvPr/>
        </p:nvSpPr>
        <p:spPr>
          <a:xfrm>
            <a:off x="3206053" y="570991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41" name="Arrow: Right 40">
            <a:extLst>
              <a:ext uri="{FF2B5EF4-FFF2-40B4-BE49-F238E27FC236}">
                <a16:creationId xmlns="" xmlns:a16="http://schemas.microsoft.com/office/drawing/2014/main" id="{1A7198F9-B791-48CA-9B6A-258E48F59C73}"/>
              </a:ext>
            </a:extLst>
          </p:cNvPr>
          <p:cNvSpPr/>
          <p:nvPr/>
        </p:nvSpPr>
        <p:spPr>
          <a:xfrm>
            <a:off x="7353870" y="1443513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2" name="Arrow: Right 41">
            <a:extLst>
              <a:ext uri="{FF2B5EF4-FFF2-40B4-BE49-F238E27FC236}">
                <a16:creationId xmlns="" xmlns:a16="http://schemas.microsoft.com/office/drawing/2014/main" id="{9507442D-BBBC-4087-A56C-2DAC8792E712}"/>
              </a:ext>
            </a:extLst>
          </p:cNvPr>
          <p:cNvSpPr/>
          <p:nvPr/>
        </p:nvSpPr>
        <p:spPr>
          <a:xfrm>
            <a:off x="8844399" y="141277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3" name="Rectangle 42">
            <a:extLst>
              <a:ext uri="{FF2B5EF4-FFF2-40B4-BE49-F238E27FC236}">
                <a16:creationId xmlns="" xmlns:a16="http://schemas.microsoft.com/office/drawing/2014/main" id="{3CD2432F-2313-49B4-91EF-82163626A7FC}"/>
              </a:ext>
            </a:extLst>
          </p:cNvPr>
          <p:cNvSpPr/>
          <p:nvPr/>
        </p:nvSpPr>
        <p:spPr>
          <a:xfrm>
            <a:off x="9175663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44" name="Arrow: Right 43">
            <a:extLst>
              <a:ext uri="{FF2B5EF4-FFF2-40B4-BE49-F238E27FC236}">
                <a16:creationId xmlns="" xmlns:a16="http://schemas.microsoft.com/office/drawing/2014/main" id="{F6A7833B-B677-43D7-B697-BE097D0BA54A}"/>
              </a:ext>
            </a:extLst>
          </p:cNvPr>
          <p:cNvSpPr/>
          <p:nvPr/>
        </p:nvSpPr>
        <p:spPr>
          <a:xfrm>
            <a:off x="10334927" y="1443513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5" name="Rectangle 44">
            <a:extLst>
              <a:ext uri="{FF2B5EF4-FFF2-40B4-BE49-F238E27FC236}">
                <a16:creationId xmlns="" xmlns:a16="http://schemas.microsoft.com/office/drawing/2014/main" id="{1047264C-73C3-4F85-A2F9-7973F6535DF6}"/>
              </a:ext>
            </a:extLst>
          </p:cNvPr>
          <p:cNvSpPr/>
          <p:nvPr/>
        </p:nvSpPr>
        <p:spPr>
          <a:xfrm>
            <a:off x="10666191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46" name="Arrow: Right 45">
            <a:extLst>
              <a:ext uri="{FF2B5EF4-FFF2-40B4-BE49-F238E27FC236}">
                <a16:creationId xmlns="" xmlns:a16="http://schemas.microsoft.com/office/drawing/2014/main" id="{AB17747B-1E93-4A0D-862D-E437DA074903}"/>
              </a:ext>
            </a:extLst>
          </p:cNvPr>
          <p:cNvSpPr/>
          <p:nvPr/>
        </p:nvSpPr>
        <p:spPr>
          <a:xfrm rot="5400000">
            <a:off x="3530029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7" name="Arrow: Right 46">
            <a:extLst>
              <a:ext uri="{FF2B5EF4-FFF2-40B4-BE49-F238E27FC236}">
                <a16:creationId xmlns="" xmlns:a16="http://schemas.microsoft.com/office/drawing/2014/main" id="{EE201680-8F3D-414C-B76C-1D1D85F91D20}"/>
              </a:ext>
            </a:extLst>
          </p:cNvPr>
          <p:cNvSpPr/>
          <p:nvPr/>
        </p:nvSpPr>
        <p:spPr>
          <a:xfrm rot="5400000">
            <a:off x="6495664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8" name="Arrow: Right 47">
            <a:extLst>
              <a:ext uri="{FF2B5EF4-FFF2-40B4-BE49-F238E27FC236}">
                <a16:creationId xmlns="" xmlns:a16="http://schemas.microsoft.com/office/drawing/2014/main" id="{86DE5380-5531-4954-8190-F077B8EDE8AA}"/>
              </a:ext>
            </a:extLst>
          </p:cNvPr>
          <p:cNvSpPr/>
          <p:nvPr/>
        </p:nvSpPr>
        <p:spPr>
          <a:xfrm rot="5400000">
            <a:off x="7988578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9" name="Arrow: Right 48">
            <a:extLst>
              <a:ext uri="{FF2B5EF4-FFF2-40B4-BE49-F238E27FC236}">
                <a16:creationId xmlns="" xmlns:a16="http://schemas.microsoft.com/office/drawing/2014/main" id="{7256964B-9E21-423E-B1A1-C91FD0117EE4}"/>
              </a:ext>
            </a:extLst>
          </p:cNvPr>
          <p:cNvSpPr/>
          <p:nvPr/>
        </p:nvSpPr>
        <p:spPr>
          <a:xfrm rot="5400000">
            <a:off x="9474761" y="2188170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50" name="Rectangle 49">
            <a:extLst>
              <a:ext uri="{FF2B5EF4-FFF2-40B4-BE49-F238E27FC236}">
                <a16:creationId xmlns="" xmlns:a16="http://schemas.microsoft.com/office/drawing/2014/main" id="{DE184731-0D54-4FF4-A4A2-678CA918F91F}"/>
              </a:ext>
            </a:extLst>
          </p:cNvPr>
          <p:cNvSpPr/>
          <p:nvPr/>
        </p:nvSpPr>
        <p:spPr>
          <a:xfrm>
            <a:off x="6178419" y="268853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="" xmlns:a16="http://schemas.microsoft.com/office/drawing/2014/main" id="{F1D9809B-16B1-420C-8F91-6E27FD2F708C}"/>
              </a:ext>
            </a:extLst>
          </p:cNvPr>
          <p:cNvSpPr/>
          <p:nvPr/>
        </p:nvSpPr>
        <p:spPr>
          <a:xfrm>
            <a:off x="7664602" y="270481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="" xmlns:a16="http://schemas.microsoft.com/office/drawing/2014/main" id="{0689218B-3146-496E-9851-A0AC742AD194}"/>
              </a:ext>
            </a:extLst>
          </p:cNvPr>
          <p:cNvSpPr/>
          <p:nvPr/>
        </p:nvSpPr>
        <p:spPr>
          <a:xfrm>
            <a:off x="9150785" y="268853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53" name="Arrow: Right 52">
            <a:extLst>
              <a:ext uri="{FF2B5EF4-FFF2-40B4-BE49-F238E27FC236}">
                <a16:creationId xmlns="" xmlns:a16="http://schemas.microsoft.com/office/drawing/2014/main" id="{299BC18C-612F-467E-BABF-ED84638F6A26}"/>
              </a:ext>
            </a:extLst>
          </p:cNvPr>
          <p:cNvSpPr/>
          <p:nvPr/>
        </p:nvSpPr>
        <p:spPr>
          <a:xfrm rot="5400000">
            <a:off x="6502395" y="369590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54" name="Arrow: Right 53">
            <a:extLst>
              <a:ext uri="{FF2B5EF4-FFF2-40B4-BE49-F238E27FC236}">
                <a16:creationId xmlns="" xmlns:a16="http://schemas.microsoft.com/office/drawing/2014/main" id="{C7ABC5D4-02D6-42CB-A171-0C9E7FF8B82E}"/>
              </a:ext>
            </a:extLst>
          </p:cNvPr>
          <p:cNvSpPr/>
          <p:nvPr/>
        </p:nvSpPr>
        <p:spPr>
          <a:xfrm rot="5400000">
            <a:off x="9474761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55" name="Arrow: Right 54">
            <a:extLst>
              <a:ext uri="{FF2B5EF4-FFF2-40B4-BE49-F238E27FC236}">
                <a16:creationId xmlns="" xmlns:a16="http://schemas.microsoft.com/office/drawing/2014/main" id="{0038DC46-AAD7-4078-8569-E69F79E26C11}"/>
              </a:ext>
            </a:extLst>
          </p:cNvPr>
          <p:cNvSpPr/>
          <p:nvPr/>
        </p:nvSpPr>
        <p:spPr>
          <a:xfrm rot="5400000">
            <a:off x="6502395" y="520659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56" name="Rectangle 55">
            <a:extLst>
              <a:ext uri="{FF2B5EF4-FFF2-40B4-BE49-F238E27FC236}">
                <a16:creationId xmlns="" xmlns:a16="http://schemas.microsoft.com/office/drawing/2014/main" id="{753D9E75-31C2-4B88-B6F6-7671F9878BE5}"/>
              </a:ext>
            </a:extLst>
          </p:cNvPr>
          <p:cNvSpPr/>
          <p:nvPr/>
        </p:nvSpPr>
        <p:spPr>
          <a:xfrm>
            <a:off x="6178419" y="419922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="" xmlns:a16="http://schemas.microsoft.com/office/drawing/2014/main" id="{B8510348-F2D3-4BA3-9381-5B2B708989EB}"/>
              </a:ext>
            </a:extLst>
          </p:cNvPr>
          <p:cNvSpPr/>
          <p:nvPr/>
        </p:nvSpPr>
        <p:spPr>
          <a:xfrm>
            <a:off x="7659562" y="420185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="" xmlns:a16="http://schemas.microsoft.com/office/drawing/2014/main" id="{16F80E06-C654-4950-93E0-68C885A0CF36}"/>
              </a:ext>
            </a:extLst>
          </p:cNvPr>
          <p:cNvSpPr/>
          <p:nvPr/>
        </p:nvSpPr>
        <p:spPr>
          <a:xfrm>
            <a:off x="9150785" y="419922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="" xmlns:a16="http://schemas.microsoft.com/office/drawing/2014/main" id="{4F72C833-0F91-4E9C-A677-B72560A81751}"/>
              </a:ext>
            </a:extLst>
          </p:cNvPr>
          <p:cNvSpPr/>
          <p:nvPr/>
        </p:nvSpPr>
        <p:spPr>
          <a:xfrm>
            <a:off x="9147436" y="570991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60" name="Arrow: Right 59">
            <a:extLst>
              <a:ext uri="{FF2B5EF4-FFF2-40B4-BE49-F238E27FC236}">
                <a16:creationId xmlns="" xmlns:a16="http://schemas.microsoft.com/office/drawing/2014/main" id="{47A21686-7EBA-4B06-9C93-38277B8C490D}"/>
              </a:ext>
            </a:extLst>
          </p:cNvPr>
          <p:cNvSpPr/>
          <p:nvPr/>
        </p:nvSpPr>
        <p:spPr>
          <a:xfrm rot="5400000">
            <a:off x="7983539" y="520659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1" name="Arrow: Right 60">
            <a:extLst>
              <a:ext uri="{FF2B5EF4-FFF2-40B4-BE49-F238E27FC236}">
                <a16:creationId xmlns="" xmlns:a16="http://schemas.microsoft.com/office/drawing/2014/main" id="{F6E9EFF5-8FE9-4F9F-8CCF-1EEB5022447F}"/>
              </a:ext>
            </a:extLst>
          </p:cNvPr>
          <p:cNvSpPr/>
          <p:nvPr/>
        </p:nvSpPr>
        <p:spPr>
          <a:xfrm rot="5400000">
            <a:off x="9474761" y="520659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2" name="Rectangle 61">
            <a:extLst>
              <a:ext uri="{FF2B5EF4-FFF2-40B4-BE49-F238E27FC236}">
                <a16:creationId xmlns="" xmlns:a16="http://schemas.microsoft.com/office/drawing/2014/main" id="{F505029E-BAD1-42F3-AA29-662F66809BCA}"/>
              </a:ext>
            </a:extLst>
          </p:cNvPr>
          <p:cNvSpPr/>
          <p:nvPr/>
        </p:nvSpPr>
        <p:spPr>
          <a:xfrm>
            <a:off x="6171688" y="570991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="" xmlns:a16="http://schemas.microsoft.com/office/drawing/2014/main" id="{5197E4B4-C187-446F-BB86-7ECA8F10BE99}"/>
              </a:ext>
            </a:extLst>
          </p:cNvPr>
          <p:cNvSpPr/>
          <p:nvPr/>
        </p:nvSpPr>
        <p:spPr>
          <a:xfrm>
            <a:off x="7659562" y="570991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64" name="Arrow: Right 63">
            <a:extLst>
              <a:ext uri="{FF2B5EF4-FFF2-40B4-BE49-F238E27FC236}">
                <a16:creationId xmlns="" xmlns:a16="http://schemas.microsoft.com/office/drawing/2014/main" id="{EE427231-926F-4569-B32A-FFE9278EAF04}"/>
              </a:ext>
            </a:extLst>
          </p:cNvPr>
          <p:cNvSpPr/>
          <p:nvPr/>
        </p:nvSpPr>
        <p:spPr>
          <a:xfrm rot="5400000">
            <a:off x="7983538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5" name="Arrow: Right 64">
            <a:extLst>
              <a:ext uri="{FF2B5EF4-FFF2-40B4-BE49-F238E27FC236}">
                <a16:creationId xmlns="" xmlns:a16="http://schemas.microsoft.com/office/drawing/2014/main" id="{2A820F3D-5F8B-4687-867B-47031D631A27}"/>
              </a:ext>
            </a:extLst>
          </p:cNvPr>
          <p:cNvSpPr/>
          <p:nvPr/>
        </p:nvSpPr>
        <p:spPr>
          <a:xfrm rot="5400000">
            <a:off x="10962635" y="2188170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6" name="Rectangle 65">
            <a:extLst>
              <a:ext uri="{FF2B5EF4-FFF2-40B4-BE49-F238E27FC236}">
                <a16:creationId xmlns="" xmlns:a16="http://schemas.microsoft.com/office/drawing/2014/main" id="{CCDB6B4E-CD92-4916-BFB2-62C28E3E04F8}"/>
              </a:ext>
            </a:extLst>
          </p:cNvPr>
          <p:cNvSpPr/>
          <p:nvPr/>
        </p:nvSpPr>
        <p:spPr>
          <a:xfrm>
            <a:off x="10638659" y="268853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67" name="Arrow: Right 66">
            <a:extLst>
              <a:ext uri="{FF2B5EF4-FFF2-40B4-BE49-F238E27FC236}">
                <a16:creationId xmlns="" xmlns:a16="http://schemas.microsoft.com/office/drawing/2014/main" id="{E1152A5A-8976-421B-B11B-11DADB1180CC}"/>
              </a:ext>
            </a:extLst>
          </p:cNvPr>
          <p:cNvSpPr/>
          <p:nvPr/>
        </p:nvSpPr>
        <p:spPr>
          <a:xfrm rot="5400000">
            <a:off x="10962635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8" name="Rectangle 67">
            <a:extLst>
              <a:ext uri="{FF2B5EF4-FFF2-40B4-BE49-F238E27FC236}">
                <a16:creationId xmlns="" xmlns:a16="http://schemas.microsoft.com/office/drawing/2014/main" id="{D008E04F-5184-403C-BCA0-C4318F1DF532}"/>
              </a:ext>
            </a:extLst>
          </p:cNvPr>
          <p:cNvSpPr/>
          <p:nvPr/>
        </p:nvSpPr>
        <p:spPr>
          <a:xfrm>
            <a:off x="10638659" y="419922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="" xmlns:a16="http://schemas.microsoft.com/office/drawing/2014/main" id="{36DC9217-2677-4B8A-A6EB-066217FEEA27}"/>
              </a:ext>
            </a:extLst>
          </p:cNvPr>
          <p:cNvSpPr/>
          <p:nvPr/>
        </p:nvSpPr>
        <p:spPr>
          <a:xfrm>
            <a:off x="10635310" y="570991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70" name="Arrow: Right 69">
            <a:extLst>
              <a:ext uri="{FF2B5EF4-FFF2-40B4-BE49-F238E27FC236}">
                <a16:creationId xmlns="" xmlns:a16="http://schemas.microsoft.com/office/drawing/2014/main" id="{38F8B89A-15C1-479D-870C-737F14397775}"/>
              </a:ext>
            </a:extLst>
          </p:cNvPr>
          <p:cNvSpPr/>
          <p:nvPr/>
        </p:nvSpPr>
        <p:spPr>
          <a:xfrm rot="5400000">
            <a:off x="10962635" y="520659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4075152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8233</TotalTime>
  <Words>804</Words>
  <Application>Microsoft Office PowerPoint</Application>
  <PresentationFormat>Custom</PresentationFormat>
  <Paragraphs>101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Data Map Example – Walk in Sales Process</vt:lpstr>
      <vt:lpstr>Data Map Template – Customer Telephones into Marketing re their Mot /Service Reminder, Service Plan Ex warranty Text Email or Letter </vt:lpstr>
      <vt:lpstr>Data Map Template – Customer Telephones into Marketing re their Mot or Service Reminder letter </vt:lpstr>
      <vt:lpstr>Data Map Template – Outbound Email, Phone Call or Text for  Mot/Service Reminder.</vt:lpstr>
      <vt:lpstr>Data Map Template – Outbound Email, Phone Call or letter for Service Plan </vt:lpstr>
      <vt:lpstr>Data Map Template – Outbound Email, Phone Call or Letter for Extended Warranty </vt:lpstr>
      <vt:lpstr>Data Map Template – Outbound Phone Call Service Plan</vt:lpstr>
      <vt:lpstr>Data Map Template – Outbound Phone Call Ex Warranty </vt:lpstr>
      <vt:lpstr>Data Map Template – Customer Calls In</vt:lpstr>
    </vt:vector>
  </TitlesOfParts>
  <Company>ASE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ASE</dc:creator>
  <cp:lastModifiedBy>R01greenm</cp:lastModifiedBy>
  <cp:revision>129</cp:revision>
  <cp:lastPrinted>2018-02-16T11:29:28Z</cp:lastPrinted>
  <dcterms:created xsi:type="dcterms:W3CDTF">2012-09-04T08:39:57Z</dcterms:created>
  <dcterms:modified xsi:type="dcterms:W3CDTF">2019-01-17T10:23:53Z</dcterms:modified>
</cp:coreProperties>
</file>