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7" r:id="rId2"/>
    <p:sldId id="318" r:id="rId3"/>
    <p:sldId id="325" r:id="rId4"/>
    <p:sldId id="319" r:id="rId5"/>
    <p:sldId id="323" r:id="rId6"/>
    <p:sldId id="324" r:id="rId7"/>
    <p:sldId id="320" r:id="rId8"/>
    <p:sldId id="321" r:id="rId9"/>
    <p:sldId id="322" r:id="rId10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07" d="100"/>
          <a:sy n="107" d="100"/>
        </p:scale>
        <p:origin x="-61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9230C-A415-4F25-80C7-50DB92FE092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Example – Walk in Sales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49328" y="204375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Customer walks into showroom to buy a car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42242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Sales Exec captures customer data on physical form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435803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929875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35156" y="204457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Information added to electronic showroom system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421631" y="2313284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26912" y="204375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Finance applied for via Finance System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914000" y="227687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218668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Additional Sales added (GAP, Paint Protection)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92815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85729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71912" y="305226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48973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Requested?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8191-A112-4129-80FA-C4D458B5D845}"/>
              </a:ext>
            </a:extLst>
          </p:cNvPr>
          <p:cNvSpPr/>
          <p:nvPr/>
        </p:nvSpPr>
        <p:spPr>
          <a:xfrm>
            <a:off x="3235156" y="358781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Does the system mirror consent information?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721339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Is Consent requested again on Finance Form?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709198" y="204375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ordered on Manufacturer ordering system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99546" y="456000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71912" y="45925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1748973" y="508223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Where/how long is this physical information stored?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4876F2C-7D0B-49DA-A31C-D95B49C056FE}"/>
              </a:ext>
            </a:extLst>
          </p:cNvPr>
          <p:cNvSpPr/>
          <p:nvPr/>
        </p:nvSpPr>
        <p:spPr>
          <a:xfrm>
            <a:off x="3230116" y="508486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does provider store information and for how long?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717990" y="508223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does provider store information and for how long?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404530" y="230760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95059" y="227687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99726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Information added to DMS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85587" y="230760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047264C-73C3-4F85-A2F9-7973F6535DF6}"/>
              </a:ext>
            </a:extLst>
          </p:cNvPr>
          <p:cNvSpPr/>
          <p:nvPr/>
        </p:nvSpPr>
        <p:spPr>
          <a:xfrm>
            <a:off x="10690254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Sold and Deal filed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80689" y="45925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546324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=""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8039238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525421" y="305226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202482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Is Consent Requested on providers registration form?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88665" y="358781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Is consent requested again?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74848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Does the system mirror consent information?</a:t>
            </a:r>
          </a:p>
        </p:txBody>
      </p:sp>
      <p:sp>
        <p:nvSpPr>
          <p:cNvPr id="53" name="Arrow: Right 52">
            <a:extLst>
              <a:ext uri="{FF2B5EF4-FFF2-40B4-BE49-F238E27FC236}">
                <a16:creationId xmlns="" xmlns:a16="http://schemas.microsoft.com/office/drawing/2014/main" id="{299BC18C-612F-467E-BABF-ED84638F6A26}"/>
              </a:ext>
            </a:extLst>
          </p:cNvPr>
          <p:cNvSpPr/>
          <p:nvPr/>
        </p:nvSpPr>
        <p:spPr>
          <a:xfrm rot="5400000">
            <a:off x="6553055" y="456000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525421" y="45925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6202482" y="508223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does provider store information and for how long?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83625" y="508486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does manufacturer store information and how long?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74848" y="508223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How does provider store information and for how long?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=""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8034198" y="45925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="" xmlns:a16="http://schemas.microsoft.com/office/drawing/2014/main" id="{2A820F3D-5F8B-4687-867B-47031D631A27}"/>
              </a:ext>
            </a:extLst>
          </p:cNvPr>
          <p:cNvSpPr/>
          <p:nvPr/>
        </p:nvSpPr>
        <p:spPr>
          <a:xfrm rot="5400000">
            <a:off x="11013295" y="305226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10662722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Is Deal File Secure?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="" xmlns:a16="http://schemas.microsoft.com/office/drawing/2014/main" id="{E1152A5A-8976-421B-B11B-11DADB1180CC}"/>
              </a:ext>
            </a:extLst>
          </p:cNvPr>
          <p:cNvSpPr/>
          <p:nvPr/>
        </p:nvSpPr>
        <p:spPr>
          <a:xfrm rot="5400000">
            <a:off x="11013295" y="45925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662722" y="508223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long is information stored for?</a:t>
            </a:r>
          </a:p>
        </p:txBody>
      </p:sp>
    </p:spTree>
    <p:extLst>
      <p:ext uri="{BB962C8B-B14F-4D97-AF65-F5344CB8AC3E}">
        <p14:creationId xmlns:p14="http://schemas.microsoft.com/office/powerpoint/2010/main" val="10926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Data Map </a:t>
            </a:r>
            <a:r>
              <a:rPr lang="en-GB" sz="2400" dirty="0" smtClean="0"/>
              <a:t>Template – Customer Telephones into Marketing re their Mot </a:t>
            </a:r>
            <a:r>
              <a:rPr lang="en-GB" sz="2400" dirty="0"/>
              <a:t>/</a:t>
            </a:r>
            <a:r>
              <a:rPr lang="en-GB" sz="2400" dirty="0" smtClean="0"/>
              <a:t>Service Reminder, Service Plan Ex warranty Text Email or Letter 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2459688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responds to Contact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2181186" y="1476474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3539688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863752" y="119716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</a:t>
            </a:r>
            <a:r>
              <a:rPr lang="en-GB" sz="1200" dirty="0" smtClean="0">
                <a:solidFill>
                  <a:schemeClr val="tx1"/>
                </a:solidFill>
              </a:rPr>
              <a:t>again requested </a:t>
            </a:r>
            <a:r>
              <a:rPr lang="en-GB" sz="1200" dirty="0">
                <a:solidFill>
                  <a:schemeClr val="tx1"/>
                </a:solidFill>
              </a:rPr>
              <a:t>by Marketing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5010728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5366345" y="116013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Booking </a:t>
            </a:r>
            <a:r>
              <a:rPr lang="en-GB" sz="1200" dirty="0" smtClean="0">
                <a:solidFill>
                  <a:schemeClr val="tx1"/>
                </a:solidFill>
              </a:rPr>
              <a:t>Made or Sale of Product  or  </a:t>
            </a:r>
            <a:r>
              <a:rPr lang="en-GB" sz="1200" dirty="0">
                <a:solidFill>
                  <a:schemeClr val="tx1"/>
                </a:solidFill>
              </a:rPr>
              <a:t>DMS Updated 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598851" y="21100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5269598" y="2635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</a:t>
            </a:r>
            <a:r>
              <a:rPr lang="en-GB" sz="1200" dirty="0" smtClean="0">
                <a:solidFill>
                  <a:schemeClr val="tx1"/>
                </a:solidFill>
              </a:rPr>
              <a:t>updated </a:t>
            </a:r>
            <a:r>
              <a:rPr lang="en-GB" sz="1200" dirty="0">
                <a:solidFill>
                  <a:schemeClr val="tx1"/>
                </a:solidFill>
              </a:rPr>
              <a:t>on DMS – CDK Remote Severs 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593574" y="360902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5269598" y="414080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Held on CDK Remote Server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5269598" y="5709915"/>
            <a:ext cx="1080000" cy="1148083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Held to be refreshed based on storage time line every month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7A3E0A34-5067-48B2-8686-2E4FB4768227}"/>
              </a:ext>
            </a:extLst>
          </p:cNvPr>
          <p:cNvSpPr/>
          <p:nvPr/>
        </p:nvSpPr>
        <p:spPr>
          <a:xfrm rot="5400000">
            <a:off x="5557903" y="519735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3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6474499" y="143007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8256240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DMS Updates notified to 3</a:t>
            </a:r>
            <a:r>
              <a:rPr lang="en-GB" sz="1200" baseline="30000" dirty="0" smtClean="0">
                <a:solidFill>
                  <a:schemeClr val="tx1"/>
                </a:solidFill>
              </a:rPr>
              <a:t>rd</a:t>
            </a:r>
            <a:r>
              <a:rPr lang="en-GB" sz="1200" dirty="0" smtClean="0">
                <a:solidFill>
                  <a:schemeClr val="tx1"/>
                </a:solidFill>
              </a:rPr>
              <a:t> party users subject to the requirement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816080" y="117804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Card Created on DMS for booking  or Product sold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6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7967327" y="143932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7967327" y="258421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24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8292184" y="212454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767408" y="120856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Checked and Correct Channel used 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Data Map </a:t>
            </a:r>
            <a:r>
              <a:rPr lang="en-GB" sz="2800" dirty="0" smtClean="0"/>
              <a:t>Template – Customer Telephones into Marketing re their Mot or Service Reminder letter 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12816" y="119716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Letter Generated by DMS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Preference Checked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responds to reminder letter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Requested by Marketing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Booking </a:t>
            </a:r>
            <a:r>
              <a:rPr lang="en-GB" sz="1200" dirty="0" smtClean="0">
                <a:solidFill>
                  <a:schemeClr val="tx1"/>
                </a:solidFill>
              </a:rPr>
              <a:t>Made or  </a:t>
            </a:r>
            <a:r>
              <a:rPr lang="en-GB" sz="1200" dirty="0">
                <a:solidFill>
                  <a:schemeClr val="tx1"/>
                </a:solidFill>
              </a:rPr>
              <a:t>DMS Updated 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702849" y="267068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</a:t>
            </a:r>
            <a:r>
              <a:rPr lang="en-GB" sz="1200" dirty="0" smtClean="0">
                <a:solidFill>
                  <a:schemeClr val="tx1"/>
                </a:solidFill>
              </a:rPr>
              <a:t>updated </a:t>
            </a:r>
            <a:r>
              <a:rPr lang="en-GB" sz="1200" dirty="0">
                <a:solidFill>
                  <a:schemeClr val="tx1"/>
                </a:solidFill>
              </a:rPr>
              <a:t>on DMS – CDK Remote Severs 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Held on CDK Remote Server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693927" y="5709916"/>
            <a:ext cx="1080000" cy="1148083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Held to be refreshed based on storage time line every month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7A3E0A34-5067-48B2-8686-2E4FB4768227}"/>
              </a:ext>
            </a:extLst>
          </p:cNvPr>
          <p:cNvSpPr/>
          <p:nvPr/>
        </p:nvSpPr>
        <p:spPr>
          <a:xfrm rot="5400000">
            <a:off x="5021252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3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92641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7968208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DMS Updates notified to 3</a:t>
            </a:r>
            <a:r>
              <a:rPr lang="en-GB" sz="1200" baseline="30000" dirty="0" smtClean="0">
                <a:solidFill>
                  <a:schemeClr val="tx1"/>
                </a:solidFill>
              </a:rPr>
              <a:t>rd</a:t>
            </a:r>
            <a:r>
              <a:rPr lang="en-GB" sz="1200" dirty="0" smtClean="0">
                <a:solidFill>
                  <a:schemeClr val="tx1"/>
                </a:solidFill>
              </a:rPr>
              <a:t> party users subject to the requirement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358439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Card Created on DMS for booking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6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7567094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6622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Data Map </a:t>
            </a:r>
            <a:r>
              <a:rPr lang="en-GB" sz="2800" dirty="0" smtClean="0"/>
              <a:t>Template – Outbound Email, Phone Call or Text for  Mot/Service Reminder.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Due list generated from DMS &amp; Preference Checked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29548" y="12079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Email sent if Email held and preference allows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Response  /Preferences updated to DMS &amp; Due List  from response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Preferences Checked before </a:t>
            </a:r>
            <a:r>
              <a:rPr lang="en-GB" sz="1200" dirty="0" smtClean="0">
                <a:solidFill>
                  <a:schemeClr val="tx1"/>
                </a:solidFill>
              </a:rPr>
              <a:t>contact made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Marketing Call </a:t>
            </a:r>
            <a:r>
              <a:rPr lang="en-GB" sz="1200" dirty="0" smtClean="0">
                <a:solidFill>
                  <a:schemeClr val="tx1"/>
                </a:solidFill>
              </a:rPr>
              <a:t>Centre sends text or </a:t>
            </a:r>
            <a:r>
              <a:rPr lang="en-GB" sz="1200" dirty="0">
                <a:solidFill>
                  <a:schemeClr val="tx1"/>
                </a:solidFill>
              </a:rPr>
              <a:t>makes outbound call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5780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Marketing Call Centre makes outbound call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Requested by Marketing 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Text responses are updated onto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Booking Made </a:t>
            </a:r>
            <a:r>
              <a:rPr lang="en-GB" sz="1200" dirty="0" smtClean="0">
                <a:solidFill>
                  <a:schemeClr val="tx1"/>
                </a:solidFill>
              </a:rPr>
              <a:t>and or  </a:t>
            </a:r>
            <a:r>
              <a:rPr lang="en-GB" sz="1200" dirty="0">
                <a:solidFill>
                  <a:schemeClr val="tx1"/>
                </a:solidFill>
              </a:rPr>
              <a:t>DMS Updated </a:t>
            </a:r>
          </a:p>
        </p:txBody>
      </p:sp>
      <p:sp>
        <p:nvSpPr>
          <p:cNvPr id="53" name="Arrow: Right 52">
            <a:extLst>
              <a:ext uri="{FF2B5EF4-FFF2-40B4-BE49-F238E27FC236}">
                <a16:creationId xmlns="" xmlns:a16="http://schemas.microsoft.com/office/drawing/2014/main" id="{299BC18C-612F-467E-BABF-ED84638F6A26}"/>
              </a:ext>
            </a:extLst>
          </p:cNvPr>
          <p:cNvSpPr/>
          <p:nvPr/>
        </p:nvSpPr>
        <p:spPr>
          <a:xfrm rot="5400000">
            <a:off x="650239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Arrow: Right 54">
            <a:extLst>
              <a:ext uri="{FF2B5EF4-FFF2-40B4-BE49-F238E27FC236}">
                <a16:creationId xmlns="" xmlns:a16="http://schemas.microsoft.com/office/drawing/2014/main" id="{0038DC46-AAD7-4078-8569-E69F79E26C11}"/>
              </a:ext>
            </a:extLst>
          </p:cNvPr>
          <p:cNvSpPr/>
          <p:nvPr/>
        </p:nvSpPr>
        <p:spPr>
          <a:xfrm rot="5400000">
            <a:off x="65023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617841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Held on CDK Remote Server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Job Card Created on DMS for booking 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505029E-BAD1-42F3-AA29-662F66809BCA}"/>
              </a:ext>
            </a:extLst>
          </p:cNvPr>
          <p:cNvSpPr/>
          <p:nvPr/>
        </p:nvSpPr>
        <p:spPr>
          <a:xfrm>
            <a:off x="6171688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63865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DMS Updates notified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 users subject to the requirement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635310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096263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34927" y="445388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0377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Data Map </a:t>
            </a:r>
            <a:r>
              <a:rPr lang="en-GB" sz="2800" dirty="0" smtClean="0"/>
              <a:t>Template – Outbound Email, Phone Call or letter for Service Plan 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Due list generated from DMS from Cars Delivered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3234797" y="120301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Quote Emailed if Due list has Email and is allowed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4770530" y="123875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Responses /Preferences updated to DMS &amp; Due List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1679734" y="120301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Preferences Checked before </a:t>
            </a:r>
            <a:r>
              <a:rPr lang="en-GB" sz="1200" dirty="0" smtClean="0">
                <a:solidFill>
                  <a:schemeClr val="tx1"/>
                </a:solidFill>
              </a:rPr>
              <a:t>any type of contact made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50530" y="210284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705977" y="1963170"/>
            <a:ext cx="1164223" cy="999437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Marketing Call Centre makes outbound </a:t>
            </a:r>
            <a:r>
              <a:rPr lang="en-GB" sz="1000" dirty="0" smtClean="0">
                <a:solidFill>
                  <a:schemeClr val="tx1"/>
                </a:solidFill>
              </a:rPr>
              <a:t>follow up call if preference allows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210581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930209" y="211782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229061" y="197583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</a:t>
            </a:r>
            <a:r>
              <a:rPr lang="en-GB" sz="1200" dirty="0" smtClean="0">
                <a:solidFill>
                  <a:schemeClr val="tx1"/>
                </a:solidFill>
              </a:rPr>
              <a:t> Checked &amp; updated by </a:t>
            </a:r>
            <a:r>
              <a:rPr lang="en-GB" sz="1200" dirty="0">
                <a:solidFill>
                  <a:schemeClr val="tx1"/>
                </a:solidFill>
              </a:rPr>
              <a:t>Marketing 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571516" y="299864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1688" y="198330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Marketing Team send Quote and covering letter if  preferences allow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10818679" y="358979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Held on </a:t>
            </a:r>
            <a:r>
              <a:rPr lang="en-GB" sz="1200" dirty="0" smtClean="0">
                <a:solidFill>
                  <a:schemeClr val="tx1"/>
                </a:solidFill>
              </a:rPr>
              <a:t>EMAC  </a:t>
            </a:r>
            <a:r>
              <a:rPr lang="en-GB" sz="1200" dirty="0">
                <a:solidFill>
                  <a:schemeClr val="tx1"/>
                </a:solidFill>
              </a:rPr>
              <a:t>Remote Server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274023" y="359616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Service Plan Sold – DMS Updated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818679" y="197583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DMS Updates notified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 users subject to the requirement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806501" y="503677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1109775" y="298025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492262" y="219618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236819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Renewal list generated from EMAC Server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1735445" y="236819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Preferences Checked before any type of contact made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4770432" y="244849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Responses /Preferences updated to DMS &amp; Due List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2879215" y="265990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4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4357" y="262021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3234797" y="240788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Quote Emailed if Due list has Email and is allowed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6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86581" y="2584214"/>
            <a:ext cx="252000" cy="360040"/>
          </a:xfrm>
          <a:prstGeom prst="rightArrow">
            <a:avLst>
              <a:gd name="adj1" fmla="val 50000"/>
              <a:gd name="adj2" fmla="val 320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7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1142655" y="45593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8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10494257" y="3848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9206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Data Map </a:t>
            </a:r>
            <a:r>
              <a:rPr lang="en-GB" sz="2800" dirty="0" smtClean="0"/>
              <a:t>Template – Outbound Email, Phone Call or Letter for Extended Warranty 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64649" y="1196752"/>
            <a:ext cx="1120493" cy="1440160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Customer Due list generated from DMS from Cars Delivered as per selection criteria.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3234797" y="120301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Customer Emailed if Due list has Email and preferences  allow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4649730" y="1124744"/>
            <a:ext cx="1182848" cy="1152128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Responses - &amp; Changes to Preferences updated to DMS &amp; Due List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1679734" y="120301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Preferences Checked before any action taken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5782" y="146537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38821" y="1195656"/>
            <a:ext cx="1080000" cy="1009207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Marketing Call Centre makes outbound </a:t>
            </a:r>
            <a:r>
              <a:rPr lang="en-GB" sz="1050" dirty="0" smtClean="0">
                <a:solidFill>
                  <a:schemeClr val="tx1"/>
                </a:solidFill>
              </a:rPr>
              <a:t>call to follow up if preferences Allow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292203" y="146324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718821" y="1455044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30498" y="118216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Consent  Checked &amp; updated by </a:t>
            </a:r>
            <a:r>
              <a:rPr lang="en-GB" sz="1050" dirty="0" smtClean="0">
                <a:solidFill>
                  <a:schemeClr val="tx1"/>
                </a:solidFill>
              </a:rPr>
              <a:t>Marketing when contact made 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391496" y="224086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27335" y="1213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Marketing Team send letter and brochure  if Preferences allow and no email held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10779449" y="270892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Held on </a:t>
            </a:r>
            <a:r>
              <a:rPr lang="en-GB" sz="1200" dirty="0" err="1" smtClean="0">
                <a:solidFill>
                  <a:schemeClr val="tx1"/>
                </a:solidFill>
              </a:rPr>
              <a:t>Autoprotect</a:t>
            </a:r>
            <a:r>
              <a:rPr lang="en-GB" sz="1200" dirty="0" smtClean="0">
                <a:solidFill>
                  <a:schemeClr val="tx1"/>
                </a:solidFill>
              </a:rPr>
              <a:t>  </a:t>
            </a:r>
            <a:r>
              <a:rPr lang="en-GB" sz="1200" dirty="0">
                <a:solidFill>
                  <a:schemeClr val="tx1"/>
                </a:solidFill>
              </a:rPr>
              <a:t>Remote Server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068264" y="270892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Ex Warranty Sold – DMS Updated to show this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704512" y="1213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DMS </a:t>
            </a:r>
            <a:r>
              <a:rPr lang="en-GB" sz="1100" dirty="0" smtClean="0">
                <a:solidFill>
                  <a:schemeClr val="tx1"/>
                </a:solidFill>
              </a:rPr>
              <a:t>Updates </a:t>
            </a:r>
            <a:r>
              <a:rPr lang="en-GB" sz="1100" dirty="0">
                <a:solidFill>
                  <a:schemeClr val="tx1"/>
                </a:solidFill>
              </a:rPr>
              <a:t>notified to 3</a:t>
            </a:r>
            <a:r>
              <a:rPr lang="en-GB" sz="1100" baseline="30000" dirty="0">
                <a:solidFill>
                  <a:schemeClr val="tx1"/>
                </a:solidFill>
              </a:rPr>
              <a:t>rd</a:t>
            </a:r>
            <a:r>
              <a:rPr lang="en-GB" sz="1100" dirty="0">
                <a:solidFill>
                  <a:schemeClr val="tx1"/>
                </a:solidFill>
              </a:rPr>
              <a:t> party users subject to the requirement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773013" y="413597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1155235" y="2207165"/>
            <a:ext cx="364641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54023" y="134076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7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1121532" y="365579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9120336" y="409148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</a:t>
            </a:r>
            <a:r>
              <a:rPr lang="en-GB" sz="1200" dirty="0" smtClean="0">
                <a:solidFill>
                  <a:schemeClr val="tx1"/>
                </a:solidFill>
              </a:rPr>
              <a:t>held </a:t>
            </a:r>
            <a:r>
              <a:rPr lang="en-GB" sz="1200" dirty="0">
                <a:solidFill>
                  <a:schemeClr val="tx1"/>
                </a:solidFill>
              </a:rPr>
              <a:t>on </a:t>
            </a:r>
            <a:r>
              <a:rPr lang="en-GB" sz="1200" dirty="0" err="1" smtClean="0">
                <a:solidFill>
                  <a:schemeClr val="tx1"/>
                </a:solidFill>
              </a:rPr>
              <a:t>Autoprotect</a:t>
            </a:r>
            <a:r>
              <a:rPr lang="en-GB" sz="1200" dirty="0" smtClean="0">
                <a:solidFill>
                  <a:schemeClr val="tx1"/>
                </a:solidFill>
              </a:rPr>
              <a:t>  </a:t>
            </a:r>
            <a:r>
              <a:rPr lang="en-GB" sz="1200" dirty="0">
                <a:solidFill>
                  <a:schemeClr val="tx1"/>
                </a:solidFill>
              </a:rPr>
              <a:t>Remote Server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9093523" y="5461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Held to be refreshed based on storage time line every month </a:t>
            </a:r>
          </a:p>
        </p:txBody>
      </p:sp>
      <p:sp>
        <p:nvSpPr>
          <p:cNvPr id="44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9454474" y="365579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9444312" y="503607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8708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43" y="116632"/>
            <a:ext cx="8775745" cy="654032"/>
          </a:xfrm>
        </p:spPr>
        <p:txBody>
          <a:bodyPr>
            <a:noAutofit/>
          </a:bodyPr>
          <a:lstStyle/>
          <a:p>
            <a:r>
              <a:rPr lang="en-GB" sz="2800" dirty="0"/>
              <a:t>Data Map Template – Outbound Phone Call </a:t>
            </a:r>
            <a:r>
              <a:rPr lang="en-GB" sz="2800" dirty="0" smtClean="0"/>
              <a:t>Service Plan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693927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7A3E0A34-5067-48B2-8686-2E4FB4768227}"/>
              </a:ext>
            </a:extLst>
          </p:cNvPr>
          <p:cNvSpPr/>
          <p:nvPr/>
        </p:nvSpPr>
        <p:spPr>
          <a:xfrm rot="5400000">
            <a:off x="5021252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5D0FEB8-7447-4424-B7F9-EF4D83C848EB}"/>
              </a:ext>
            </a:extLst>
          </p:cNvPr>
          <p:cNvSpPr/>
          <p:nvPr/>
        </p:nvSpPr>
        <p:spPr>
          <a:xfrm>
            <a:off x="3206053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=""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3" name="Arrow: Right 52">
            <a:extLst>
              <a:ext uri="{FF2B5EF4-FFF2-40B4-BE49-F238E27FC236}">
                <a16:creationId xmlns="" xmlns:a16="http://schemas.microsoft.com/office/drawing/2014/main" id="{299BC18C-612F-467E-BABF-ED84638F6A26}"/>
              </a:ext>
            </a:extLst>
          </p:cNvPr>
          <p:cNvSpPr/>
          <p:nvPr/>
        </p:nvSpPr>
        <p:spPr>
          <a:xfrm rot="5400000">
            <a:off x="650239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Arrow: Right 54">
            <a:extLst>
              <a:ext uri="{FF2B5EF4-FFF2-40B4-BE49-F238E27FC236}">
                <a16:creationId xmlns="" xmlns:a16="http://schemas.microsoft.com/office/drawing/2014/main" id="{0038DC46-AAD7-4078-8569-E69F79E26C11}"/>
              </a:ext>
            </a:extLst>
          </p:cNvPr>
          <p:cNvSpPr/>
          <p:nvPr/>
        </p:nvSpPr>
        <p:spPr>
          <a:xfrm rot="5400000">
            <a:off x="65023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617841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4F72C833-0F91-4E9C-A677-B72560A81751}"/>
              </a:ext>
            </a:extLst>
          </p:cNvPr>
          <p:cNvSpPr/>
          <p:nvPr/>
        </p:nvSpPr>
        <p:spPr>
          <a:xfrm>
            <a:off x="9147436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0" name="Arrow: Right 59">
            <a:extLst>
              <a:ext uri="{FF2B5EF4-FFF2-40B4-BE49-F238E27FC236}">
                <a16:creationId xmlns="" xmlns:a16="http://schemas.microsoft.com/office/drawing/2014/main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="" xmlns:a16="http://schemas.microsoft.com/office/drawing/2014/main" id="{F6E9EFF5-8FE9-4F9F-8CCF-1EEB5022447F}"/>
              </a:ext>
            </a:extLst>
          </p:cNvPr>
          <p:cNvSpPr/>
          <p:nvPr/>
        </p:nvSpPr>
        <p:spPr>
          <a:xfrm rot="5400000">
            <a:off x="9474761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505029E-BAD1-42F3-AA29-662F66809BCA}"/>
              </a:ext>
            </a:extLst>
          </p:cNvPr>
          <p:cNvSpPr/>
          <p:nvPr/>
        </p:nvSpPr>
        <p:spPr>
          <a:xfrm>
            <a:off x="6171688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=""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="" xmlns:a16="http://schemas.microsoft.com/office/drawing/2014/main" id="{2A820F3D-5F8B-4687-867B-47031D631A27}"/>
              </a:ext>
            </a:extLst>
          </p:cNvPr>
          <p:cNvSpPr/>
          <p:nvPr/>
        </p:nvSpPr>
        <p:spPr>
          <a:xfrm rot="5400000">
            <a:off x="10962635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1063865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="" xmlns:a16="http://schemas.microsoft.com/office/drawing/2014/main" id="{E1152A5A-8976-421B-B11B-11DADB1180CC}"/>
              </a:ext>
            </a:extLst>
          </p:cNvPr>
          <p:cNvSpPr/>
          <p:nvPr/>
        </p:nvSpPr>
        <p:spPr>
          <a:xfrm rot="5400000">
            <a:off x="10962635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63865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635310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096263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35954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Data Map Template – Outbound Phone Call </a:t>
            </a:r>
            <a:r>
              <a:rPr lang="en-GB" sz="2800" dirty="0" smtClean="0"/>
              <a:t>Ex Warranty </a:t>
            </a:r>
            <a:endParaRPr lang="en-GB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693927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7A3E0A34-5067-48B2-8686-2E4FB4768227}"/>
              </a:ext>
            </a:extLst>
          </p:cNvPr>
          <p:cNvSpPr/>
          <p:nvPr/>
        </p:nvSpPr>
        <p:spPr>
          <a:xfrm rot="5400000">
            <a:off x="5021252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5D0FEB8-7447-4424-B7F9-EF4D83C848EB}"/>
              </a:ext>
            </a:extLst>
          </p:cNvPr>
          <p:cNvSpPr/>
          <p:nvPr/>
        </p:nvSpPr>
        <p:spPr>
          <a:xfrm>
            <a:off x="3206053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=""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3" name="Arrow: Right 52">
            <a:extLst>
              <a:ext uri="{FF2B5EF4-FFF2-40B4-BE49-F238E27FC236}">
                <a16:creationId xmlns="" xmlns:a16="http://schemas.microsoft.com/office/drawing/2014/main" id="{299BC18C-612F-467E-BABF-ED84638F6A26}"/>
              </a:ext>
            </a:extLst>
          </p:cNvPr>
          <p:cNvSpPr/>
          <p:nvPr/>
        </p:nvSpPr>
        <p:spPr>
          <a:xfrm rot="5400000">
            <a:off x="650239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Arrow: Right 54">
            <a:extLst>
              <a:ext uri="{FF2B5EF4-FFF2-40B4-BE49-F238E27FC236}">
                <a16:creationId xmlns="" xmlns:a16="http://schemas.microsoft.com/office/drawing/2014/main" id="{0038DC46-AAD7-4078-8569-E69F79E26C11}"/>
              </a:ext>
            </a:extLst>
          </p:cNvPr>
          <p:cNvSpPr/>
          <p:nvPr/>
        </p:nvSpPr>
        <p:spPr>
          <a:xfrm rot="5400000">
            <a:off x="65023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617841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4F72C833-0F91-4E9C-A677-B72560A81751}"/>
              </a:ext>
            </a:extLst>
          </p:cNvPr>
          <p:cNvSpPr/>
          <p:nvPr/>
        </p:nvSpPr>
        <p:spPr>
          <a:xfrm>
            <a:off x="9147436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0" name="Arrow: Right 59">
            <a:extLst>
              <a:ext uri="{FF2B5EF4-FFF2-40B4-BE49-F238E27FC236}">
                <a16:creationId xmlns="" xmlns:a16="http://schemas.microsoft.com/office/drawing/2014/main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="" xmlns:a16="http://schemas.microsoft.com/office/drawing/2014/main" id="{F6E9EFF5-8FE9-4F9F-8CCF-1EEB5022447F}"/>
              </a:ext>
            </a:extLst>
          </p:cNvPr>
          <p:cNvSpPr/>
          <p:nvPr/>
        </p:nvSpPr>
        <p:spPr>
          <a:xfrm rot="5400000">
            <a:off x="9474761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505029E-BAD1-42F3-AA29-662F66809BCA}"/>
              </a:ext>
            </a:extLst>
          </p:cNvPr>
          <p:cNvSpPr/>
          <p:nvPr/>
        </p:nvSpPr>
        <p:spPr>
          <a:xfrm>
            <a:off x="6171688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=""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="" xmlns:a16="http://schemas.microsoft.com/office/drawing/2014/main" id="{2A820F3D-5F8B-4687-867B-47031D631A27}"/>
              </a:ext>
            </a:extLst>
          </p:cNvPr>
          <p:cNvSpPr/>
          <p:nvPr/>
        </p:nvSpPr>
        <p:spPr>
          <a:xfrm rot="5400000">
            <a:off x="10962635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1063865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="" xmlns:a16="http://schemas.microsoft.com/office/drawing/2014/main" id="{E1152A5A-8976-421B-B11B-11DADB1180CC}"/>
              </a:ext>
            </a:extLst>
          </p:cNvPr>
          <p:cNvSpPr/>
          <p:nvPr/>
        </p:nvSpPr>
        <p:spPr>
          <a:xfrm rot="5400000">
            <a:off x="10962635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63865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635310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096263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48129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</a:t>
            </a:r>
            <a:r>
              <a:rPr lang="en-GB" dirty="0" smtClean="0"/>
              <a:t>Template – Customer Calls In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693927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7A3E0A34-5067-48B2-8686-2E4FB4768227}"/>
              </a:ext>
            </a:extLst>
          </p:cNvPr>
          <p:cNvSpPr/>
          <p:nvPr/>
        </p:nvSpPr>
        <p:spPr>
          <a:xfrm rot="5400000">
            <a:off x="5021252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5D0FEB8-7447-4424-B7F9-EF4D83C848EB}"/>
              </a:ext>
            </a:extLst>
          </p:cNvPr>
          <p:cNvSpPr/>
          <p:nvPr/>
        </p:nvSpPr>
        <p:spPr>
          <a:xfrm>
            <a:off x="3206053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=""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3" name="Arrow: Right 52">
            <a:extLst>
              <a:ext uri="{FF2B5EF4-FFF2-40B4-BE49-F238E27FC236}">
                <a16:creationId xmlns="" xmlns:a16="http://schemas.microsoft.com/office/drawing/2014/main" id="{299BC18C-612F-467E-BABF-ED84638F6A26}"/>
              </a:ext>
            </a:extLst>
          </p:cNvPr>
          <p:cNvSpPr/>
          <p:nvPr/>
        </p:nvSpPr>
        <p:spPr>
          <a:xfrm rot="5400000">
            <a:off x="650239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Arrow: Right 54">
            <a:extLst>
              <a:ext uri="{FF2B5EF4-FFF2-40B4-BE49-F238E27FC236}">
                <a16:creationId xmlns="" xmlns:a16="http://schemas.microsoft.com/office/drawing/2014/main" id="{0038DC46-AAD7-4078-8569-E69F79E26C11}"/>
              </a:ext>
            </a:extLst>
          </p:cNvPr>
          <p:cNvSpPr/>
          <p:nvPr/>
        </p:nvSpPr>
        <p:spPr>
          <a:xfrm rot="5400000">
            <a:off x="65023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617841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4F72C833-0F91-4E9C-A677-B72560A81751}"/>
              </a:ext>
            </a:extLst>
          </p:cNvPr>
          <p:cNvSpPr/>
          <p:nvPr/>
        </p:nvSpPr>
        <p:spPr>
          <a:xfrm>
            <a:off x="9147436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0" name="Arrow: Right 59">
            <a:extLst>
              <a:ext uri="{FF2B5EF4-FFF2-40B4-BE49-F238E27FC236}">
                <a16:creationId xmlns="" xmlns:a16="http://schemas.microsoft.com/office/drawing/2014/main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="" xmlns:a16="http://schemas.microsoft.com/office/drawing/2014/main" id="{F6E9EFF5-8FE9-4F9F-8CCF-1EEB5022447F}"/>
              </a:ext>
            </a:extLst>
          </p:cNvPr>
          <p:cNvSpPr/>
          <p:nvPr/>
        </p:nvSpPr>
        <p:spPr>
          <a:xfrm rot="5400000">
            <a:off x="9474761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505029E-BAD1-42F3-AA29-662F66809BCA}"/>
              </a:ext>
            </a:extLst>
          </p:cNvPr>
          <p:cNvSpPr/>
          <p:nvPr/>
        </p:nvSpPr>
        <p:spPr>
          <a:xfrm>
            <a:off x="6171688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=""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="" xmlns:a16="http://schemas.microsoft.com/office/drawing/2014/main" id="{2A820F3D-5F8B-4687-867B-47031D631A27}"/>
              </a:ext>
            </a:extLst>
          </p:cNvPr>
          <p:cNvSpPr/>
          <p:nvPr/>
        </p:nvSpPr>
        <p:spPr>
          <a:xfrm rot="5400000">
            <a:off x="10962635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1063865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="" xmlns:a16="http://schemas.microsoft.com/office/drawing/2014/main" id="{E1152A5A-8976-421B-B11B-11DADB1180CC}"/>
              </a:ext>
            </a:extLst>
          </p:cNvPr>
          <p:cNvSpPr/>
          <p:nvPr/>
        </p:nvSpPr>
        <p:spPr>
          <a:xfrm rot="5400000">
            <a:off x="10962635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008E04F-5184-403C-BCA0-C4318F1DF532}"/>
              </a:ext>
            </a:extLst>
          </p:cNvPr>
          <p:cNvSpPr/>
          <p:nvPr/>
        </p:nvSpPr>
        <p:spPr>
          <a:xfrm>
            <a:off x="1063865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36DC9217-2677-4B8A-A6EB-066217FEEA27}"/>
              </a:ext>
            </a:extLst>
          </p:cNvPr>
          <p:cNvSpPr/>
          <p:nvPr/>
        </p:nvSpPr>
        <p:spPr>
          <a:xfrm>
            <a:off x="10635310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0" name="Arrow: Right 69">
            <a:extLst>
              <a:ext uri="{FF2B5EF4-FFF2-40B4-BE49-F238E27FC236}">
                <a16:creationId xmlns="" xmlns:a16="http://schemas.microsoft.com/office/drawing/2014/main" id="{38F8B89A-15C1-479D-870C-737F14397775}"/>
              </a:ext>
            </a:extLst>
          </p:cNvPr>
          <p:cNvSpPr/>
          <p:nvPr/>
        </p:nvSpPr>
        <p:spPr>
          <a:xfrm rot="5400000">
            <a:off x="1096263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07515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8233</TotalTime>
  <Words>804</Words>
  <Application>Microsoft Office PowerPoint</Application>
  <PresentationFormat>Custom</PresentationFormat>
  <Paragraphs>101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Map Example – Walk in Sales Process</vt:lpstr>
      <vt:lpstr>Data Map Template – Customer Telephones into Marketing re their Mot /Service Reminder, Service Plan Ex warranty Text Email or Letter </vt:lpstr>
      <vt:lpstr>Data Map Template – Customer Telephones into Marketing re their Mot or Service Reminder letter </vt:lpstr>
      <vt:lpstr>Data Map Template – Outbound Email, Phone Call or Text for  Mot/Service Reminder.</vt:lpstr>
      <vt:lpstr>Data Map Template – Outbound Email, Phone Call or letter for Service Plan </vt:lpstr>
      <vt:lpstr>Data Map Template – Outbound Email, Phone Call or Letter for Extended Warranty </vt:lpstr>
      <vt:lpstr>Data Map Template – Outbound Phone Call Service Plan</vt:lpstr>
      <vt:lpstr>Data Map Template – Outbound Phone Call Ex Warranty </vt:lpstr>
      <vt:lpstr>Data Map Template – Customer Calls In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129</cp:revision>
  <cp:lastPrinted>2018-02-16T11:29:28Z</cp:lastPrinted>
  <dcterms:created xsi:type="dcterms:W3CDTF">2012-09-04T08:39:57Z</dcterms:created>
  <dcterms:modified xsi:type="dcterms:W3CDTF">2019-01-17T10:23:53Z</dcterms:modified>
</cp:coreProperties>
</file>