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18" r:id="rId2"/>
    <p:sldId id="319" r:id="rId3"/>
    <p:sldId id="320" r:id="rId4"/>
    <p:sldId id="321" r:id="rId5"/>
    <p:sldId id="322" r:id="rId6"/>
    <p:sldId id="323" r:id="rId7"/>
    <p:sldId id="324" r:id="rId8"/>
    <p:sldId id="325" r:id="rId9"/>
  </p:sldIdLst>
  <p:sldSz cx="12192000" cy="6858000"/>
  <p:notesSz cx="6858000" cy="9144000"/>
  <p:defaultTextStyle>
    <a:defPPr>
      <a:defRPr lang="en-US"/>
    </a:defPPr>
    <a:lvl1pPr marL="0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770"/>
    <a:srgbClr val="E98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85" autoAdjust="0"/>
    <p:restoredTop sz="94688" autoAdjust="0"/>
  </p:normalViewPr>
  <p:slideViewPr>
    <p:cSldViewPr>
      <p:cViewPr varScale="1">
        <p:scale>
          <a:sx n="113" d="100"/>
          <a:sy n="113" d="100"/>
        </p:scale>
        <p:origin x="-606" y="-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68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ncan Bembridge" userId="3f77e243bc17137f" providerId="LiveId" clId="{84045C94-F70F-4DC0-8D62-9EAF192877FE}"/>
    <pc:docChg chg="delSld">
      <pc:chgData name="Duncan Bembridge" userId="3f77e243bc17137f" providerId="LiveId" clId="{84045C94-F70F-4DC0-8D62-9EAF192877FE}" dt="2017-11-01T13:42:09.494" v="0" actId="2696"/>
      <pc:docMkLst>
        <pc:docMk/>
      </pc:docMkLst>
      <pc:sldChg chg="del">
        <pc:chgData name="Duncan Bembridge" userId="3f77e243bc17137f" providerId="LiveId" clId="{84045C94-F70F-4DC0-8D62-9EAF192877FE}" dt="2017-11-01T13:42:09.494" v="0" actId="2696"/>
        <pc:sldMkLst>
          <pc:docMk/>
          <pc:sldMk cId="0" sldId="25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56E52-7D3A-4813-926F-1F5EE6A3792E}" type="datetimeFigureOut">
              <a:rPr lang="en-US" smtClean="0"/>
              <a:pPr/>
              <a:t>17-Jan-19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B15112-4D5E-4BF1-8AC4-72C3C72C9E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8354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30FF3D-1B75-40CD-8E93-7EDD1BC628EE}" type="datetimeFigureOut">
              <a:rPr lang="en-US" smtClean="0"/>
              <a:pPr/>
              <a:t>17-Jan-19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59230C-A415-4F25-80C7-50DB92FE092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7412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6713" y="793119"/>
            <a:ext cx="10600038" cy="712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1141" y="2102295"/>
            <a:ext cx="10545610" cy="2500312"/>
          </a:xfrm>
        </p:spPr>
        <p:txBody>
          <a:bodyPr/>
          <a:lstStyle>
            <a:lvl1pPr>
              <a:defRPr sz="3323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 sz="2708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585069" y="1796133"/>
            <a:ext cx="11008255" cy="27783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85070" y="1081751"/>
            <a:ext cx="10793222" cy="5357850"/>
          </a:xfrm>
        </p:spPr>
        <p:txBody>
          <a:bodyPr/>
          <a:lstStyle>
            <a:lvl1pPr>
              <a:defRPr sz="3323"/>
            </a:lvl1pPr>
            <a:lvl5pPr>
              <a:defRPr sz="184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>
          <a:xfrm>
            <a:off x="959410" y="2906579"/>
            <a:ext cx="10363200" cy="1500781"/>
          </a:xfrm>
        </p:spPr>
        <p:txBody>
          <a:bodyPr anchor="b"/>
          <a:lstStyle>
            <a:lvl1pPr marL="0" indent="0">
              <a:buNone/>
              <a:defRPr sz="2708">
                <a:solidFill>
                  <a:schemeClr val="tx1">
                    <a:tint val="75000"/>
                  </a:schemeClr>
                </a:solidFill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0"/>
          </p:nvPr>
        </p:nvSpPr>
        <p:spPr>
          <a:xfrm>
            <a:off x="959410" y="4448500"/>
            <a:ext cx="10363200" cy="1500781"/>
          </a:xfrm>
        </p:spPr>
        <p:txBody>
          <a:bodyPr anchor="t" anchorCtr="0">
            <a:normAutofit/>
          </a:bodyPr>
          <a:lstStyle>
            <a:lvl1pPr marL="0" indent="0">
              <a:buNone/>
              <a:defRPr sz="5416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53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5069" y="1030725"/>
            <a:ext cx="5214254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4037" y="1030725"/>
            <a:ext cx="5442895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6713" y="1357301"/>
            <a:ext cx="10736111" cy="5082301"/>
          </a:xfrm>
        </p:spPr>
        <p:txBody>
          <a:bodyPr>
            <a:normAutofit/>
          </a:bodyPr>
          <a:lstStyle>
            <a:lvl1pPr marL="0" indent="0" algn="ctr">
              <a:buNone/>
              <a:defRPr sz="3323"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726313 ASE 190.5x2543.jp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3106" y="1030726"/>
            <a:ext cx="10885791" cy="5408877"/>
          </a:xfrm>
          <a:prstGeom prst="rect">
            <a:avLst/>
          </a:prstGeom>
        </p:spPr>
        <p:txBody>
          <a:bodyPr vert="horz" lIns="99597" tIns="49797" rIns="99597" bIns="4979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5" r:id="rId4"/>
    <p:sldLayoutId id="2147483664" r:id="rId5"/>
    <p:sldLayoutId id="2147483649" r:id="rId6"/>
  </p:sldLayoutIdLst>
  <p:hf hdr="0" ftr="0" dt="0"/>
  <p:txStyles>
    <p:titleStyle>
      <a:lvl1pPr algn="l" defTabSz="1225821" rtl="0" eaLnBrk="1" latinLnBrk="0" hangingPunct="1">
        <a:spcBef>
          <a:spcPct val="0"/>
        </a:spcBef>
        <a:buNone/>
        <a:defRPr sz="3692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9683" indent="-459683" algn="l" defTabSz="1225821" rtl="0" eaLnBrk="1" latinLnBrk="0" hangingPunct="1">
        <a:spcBef>
          <a:spcPct val="20000"/>
        </a:spcBef>
        <a:buFont typeface="Arial" pitchFamily="34" charset="0"/>
        <a:buChar char="•"/>
        <a:defRPr sz="4431" kern="1200">
          <a:solidFill>
            <a:schemeClr val="tx1"/>
          </a:solidFill>
          <a:latin typeface="+mn-lt"/>
          <a:ea typeface="+mn-ea"/>
          <a:cs typeface="+mn-cs"/>
        </a:defRPr>
      </a:lvl1pPr>
      <a:lvl2pPr marL="995979" indent="-383068" algn="l" defTabSz="1225821" rtl="0" eaLnBrk="1" latinLnBrk="0" hangingPunct="1">
        <a:spcBef>
          <a:spcPct val="20000"/>
        </a:spcBef>
        <a:buFont typeface="Arial" pitchFamily="34" charset="0"/>
        <a:buChar char="–"/>
        <a:defRPr sz="3815" kern="1200">
          <a:solidFill>
            <a:schemeClr val="tx1"/>
          </a:solidFill>
          <a:latin typeface="+mn-lt"/>
          <a:ea typeface="+mn-ea"/>
          <a:cs typeface="+mn-cs"/>
        </a:defRPr>
      </a:lvl2pPr>
      <a:lvl3pPr marL="1532276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45187" indent="-306454" algn="l" defTabSz="1225821" rtl="0" eaLnBrk="1" latinLnBrk="0" hangingPunct="1">
        <a:spcBef>
          <a:spcPct val="20000"/>
        </a:spcBef>
        <a:buFont typeface="Arial" pitchFamily="34" charset="0"/>
        <a:buChar char="–"/>
        <a:defRPr sz="2708" kern="1200">
          <a:solidFill>
            <a:schemeClr val="tx1"/>
          </a:solidFill>
          <a:latin typeface="+mn-lt"/>
          <a:ea typeface="+mn-ea"/>
          <a:cs typeface="+mn-cs"/>
        </a:defRPr>
      </a:lvl4pPr>
      <a:lvl5pPr marL="2758096" indent="-306454" algn="l" defTabSz="1225821" rtl="0" eaLnBrk="1" latinLnBrk="0" hangingPunct="1">
        <a:spcBef>
          <a:spcPct val="20000"/>
        </a:spcBef>
        <a:buFont typeface="Arial" pitchFamily="34" charset="0"/>
        <a:buChar char="»"/>
        <a:defRPr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337100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6pPr>
      <a:lvl7pPr marL="398391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7pPr>
      <a:lvl8pPr marL="459682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8pPr>
      <a:lvl9pPr marL="520973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1pPr>
      <a:lvl2pPr marL="61291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2pPr>
      <a:lvl3pPr marL="1225821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3pPr>
      <a:lvl4pPr marL="183873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45164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6455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7746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9037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90328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52AFF28-1B81-4E4E-BAF2-EA9F5857B598}"/>
              </a:ext>
            </a:extLst>
          </p:cNvPr>
          <p:cNvSpPr/>
          <p:nvPr/>
        </p:nvSpPr>
        <p:spPr>
          <a:xfrm>
            <a:off x="225265" y="1160748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err="1" smtClean="0">
                <a:solidFill>
                  <a:schemeClr val="tx1"/>
                </a:solidFill>
              </a:rPr>
              <a:t>Kerridge</a:t>
            </a:r>
            <a:endParaRPr lang="en-GB" sz="1200" dirty="0" smtClean="0">
              <a:solidFill>
                <a:schemeClr val="tx1"/>
              </a:solidFill>
            </a:endParaRPr>
          </a:p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booking</a:t>
            </a:r>
            <a:r>
              <a:rPr lang="en-GB" sz="1200" dirty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A20DB8A-CA4A-4843-AFAF-505965CC6BFF}"/>
              </a:ext>
            </a:extLst>
          </p:cNvPr>
          <p:cNvSpPr/>
          <p:nvPr/>
        </p:nvSpPr>
        <p:spPr>
          <a:xfrm>
            <a:off x="1718179" y="1177841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Service advisor takes call/request.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xmlns="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xmlns="" id="{B08168D8-971C-4924-8F18-A38E19944FC9}"/>
              </a:ext>
            </a:extLst>
          </p:cNvPr>
          <p:cNvSpPr/>
          <p:nvPr/>
        </p:nvSpPr>
        <p:spPr>
          <a:xfrm>
            <a:off x="2879215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25E5490F-C833-488E-AA2A-47DD42F99CD4}"/>
              </a:ext>
            </a:extLst>
          </p:cNvPr>
          <p:cNvSpPr/>
          <p:nvPr/>
        </p:nvSpPr>
        <p:spPr>
          <a:xfrm>
            <a:off x="3211093" y="1161563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 err="1" smtClean="0">
                <a:solidFill>
                  <a:schemeClr val="tx1"/>
                </a:solidFill>
              </a:rPr>
              <a:t>Jobcard</a:t>
            </a:r>
            <a:r>
              <a:rPr lang="en-GB" sz="1100" dirty="0" smtClean="0">
                <a:solidFill>
                  <a:schemeClr val="tx1"/>
                </a:solidFill>
              </a:rPr>
              <a:t> printed with customer data 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xmlns="" id="{281A8299-3F90-4871-AC81-40F05E7A3791}"/>
              </a:ext>
            </a:extLst>
          </p:cNvPr>
          <p:cNvSpPr/>
          <p:nvPr/>
        </p:nvSpPr>
        <p:spPr>
          <a:xfrm>
            <a:off x="4370971" y="1449188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66CC7D4E-F0F7-45AA-9329-5100EF9D5B5B}"/>
              </a:ext>
            </a:extLst>
          </p:cNvPr>
          <p:cNvSpPr/>
          <p:nvPr/>
        </p:nvSpPr>
        <p:spPr>
          <a:xfrm>
            <a:off x="4702849" y="1160748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Job completed and invoiced.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 rot="5400000">
            <a:off x="2042155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xmlns="" id="{4D8E686B-6816-4C51-9430-F9189D88B497}"/>
              </a:ext>
            </a:extLst>
          </p:cNvPr>
          <p:cNvSpPr/>
          <p:nvPr/>
        </p:nvSpPr>
        <p:spPr>
          <a:xfrm rot="5400000">
            <a:off x="3535069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xmlns="" id="{FEC32F7C-0655-4C0A-9F48-298DEC7C1C61}"/>
              </a:ext>
            </a:extLst>
          </p:cNvPr>
          <p:cNvSpPr/>
          <p:nvPr/>
        </p:nvSpPr>
        <p:spPr>
          <a:xfrm rot="5400000">
            <a:off x="5021252" y="2188170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AB6FC4AA-C375-44A3-9479-2B108CA72FF6}"/>
              </a:ext>
            </a:extLst>
          </p:cNvPr>
          <p:cNvSpPr/>
          <p:nvPr/>
        </p:nvSpPr>
        <p:spPr>
          <a:xfrm>
            <a:off x="1724910" y="2688533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Customer consent requested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CB968191-A112-4129-80FA-C4D458B5D845}"/>
              </a:ext>
            </a:extLst>
          </p:cNvPr>
          <p:cNvSpPr/>
          <p:nvPr/>
        </p:nvSpPr>
        <p:spPr>
          <a:xfrm>
            <a:off x="3211093" y="2704811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err="1" smtClean="0">
                <a:solidFill>
                  <a:schemeClr val="tx1"/>
                </a:solidFill>
              </a:rPr>
              <a:t>Jobcard</a:t>
            </a:r>
            <a:r>
              <a:rPr lang="en-GB" sz="1200" dirty="0" smtClean="0">
                <a:solidFill>
                  <a:schemeClr val="tx1"/>
                </a:solidFill>
              </a:rPr>
              <a:t> filed in cabinet until booking date.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B09F9BC5-DA3A-4D12-8BBC-3F615E8C4842}"/>
              </a:ext>
            </a:extLst>
          </p:cNvPr>
          <p:cNvSpPr/>
          <p:nvPr/>
        </p:nvSpPr>
        <p:spPr>
          <a:xfrm>
            <a:off x="4697276" y="2688533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err="1" smtClean="0">
                <a:solidFill>
                  <a:schemeClr val="tx1"/>
                </a:solidFill>
              </a:rPr>
              <a:t>Jobcard</a:t>
            </a:r>
            <a:r>
              <a:rPr lang="en-GB" sz="1200" dirty="0" smtClean="0">
                <a:solidFill>
                  <a:schemeClr val="tx1"/>
                </a:solidFill>
              </a:rPr>
              <a:t> kept in service reception for follow up.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5" name="Arrow: Right 24">
            <a:extLst>
              <a:ext uri="{FF2B5EF4-FFF2-40B4-BE49-F238E27FC236}">
                <a16:creationId xmlns:a16="http://schemas.microsoft.com/office/drawing/2014/main" xmlns="" id="{B7B2B45F-91EA-46E7-B543-5746C44043EA}"/>
              </a:ext>
            </a:extLst>
          </p:cNvPr>
          <p:cNvSpPr/>
          <p:nvPr/>
        </p:nvSpPr>
        <p:spPr>
          <a:xfrm rot="5400000">
            <a:off x="2048886" y="3695907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6" name="Arrow: Right 25">
            <a:extLst>
              <a:ext uri="{FF2B5EF4-FFF2-40B4-BE49-F238E27FC236}">
                <a16:creationId xmlns:a16="http://schemas.microsoft.com/office/drawing/2014/main" xmlns="" id="{4E9DAA71-32A9-48FE-9956-784F694899E2}"/>
              </a:ext>
            </a:extLst>
          </p:cNvPr>
          <p:cNvSpPr/>
          <p:nvPr/>
        </p:nvSpPr>
        <p:spPr>
          <a:xfrm rot="5400000">
            <a:off x="5021252" y="3728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7" name="Arrow: Right 26">
            <a:extLst>
              <a:ext uri="{FF2B5EF4-FFF2-40B4-BE49-F238E27FC236}">
                <a16:creationId xmlns:a16="http://schemas.microsoft.com/office/drawing/2014/main" xmlns="" id="{A27238A8-D930-458B-9833-2009B66221AE}"/>
              </a:ext>
            </a:extLst>
          </p:cNvPr>
          <p:cNvSpPr/>
          <p:nvPr/>
        </p:nvSpPr>
        <p:spPr>
          <a:xfrm rot="5400000">
            <a:off x="2048886" y="520659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11D2E943-70B4-4C14-B8AC-4C92B8F5362F}"/>
              </a:ext>
            </a:extLst>
          </p:cNvPr>
          <p:cNvSpPr/>
          <p:nvPr/>
        </p:nvSpPr>
        <p:spPr>
          <a:xfrm>
            <a:off x="1724910" y="4199225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Customer data input and stored on DMS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C4876F2C-7D0B-49DA-A31C-D95B49C056FE}"/>
              </a:ext>
            </a:extLst>
          </p:cNvPr>
          <p:cNvSpPr/>
          <p:nvPr/>
        </p:nvSpPr>
        <p:spPr>
          <a:xfrm>
            <a:off x="3206053" y="4201858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Customer signs </a:t>
            </a:r>
            <a:r>
              <a:rPr lang="en-GB" sz="1100" dirty="0" err="1">
                <a:solidFill>
                  <a:schemeClr val="tx1"/>
                </a:solidFill>
              </a:rPr>
              <a:t>jobcard</a:t>
            </a:r>
            <a:r>
              <a:rPr lang="en-GB" sz="1100" dirty="0">
                <a:solidFill>
                  <a:schemeClr val="tx1"/>
                </a:solidFill>
              </a:rPr>
              <a:t> giving </a:t>
            </a:r>
            <a:r>
              <a:rPr lang="en-GB" sz="1100" dirty="0" smtClean="0">
                <a:solidFill>
                  <a:schemeClr val="tx1"/>
                </a:solidFill>
              </a:rPr>
              <a:t>consent on booking day.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3BCA0D61-3DBF-4248-8E03-344ABE4C86C8}"/>
              </a:ext>
            </a:extLst>
          </p:cNvPr>
          <p:cNvSpPr/>
          <p:nvPr/>
        </p:nvSpPr>
        <p:spPr>
          <a:xfrm>
            <a:off x="4697276" y="4199225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Once follow up call completed filed in archiving for 7 years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8114F79F-4863-4543-8377-A9503980BA72}"/>
              </a:ext>
            </a:extLst>
          </p:cNvPr>
          <p:cNvSpPr/>
          <p:nvPr/>
        </p:nvSpPr>
        <p:spPr>
          <a:xfrm>
            <a:off x="1718179" y="5709917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Info held on </a:t>
            </a:r>
            <a:r>
              <a:rPr lang="en-GB" sz="1200" dirty="0" err="1">
                <a:solidFill>
                  <a:schemeClr val="tx1"/>
                </a:solidFill>
              </a:rPr>
              <a:t>Kerridge</a:t>
            </a:r>
            <a:r>
              <a:rPr lang="en-GB" sz="1200" dirty="0">
                <a:solidFill>
                  <a:schemeClr val="tx1"/>
                </a:solidFill>
              </a:rPr>
              <a:t> server</a:t>
            </a:r>
          </a:p>
        </p:txBody>
      </p:sp>
      <p:sp>
        <p:nvSpPr>
          <p:cNvPr id="46" name="Arrow: Right 45">
            <a:extLst>
              <a:ext uri="{FF2B5EF4-FFF2-40B4-BE49-F238E27FC236}">
                <a16:creationId xmlns:a16="http://schemas.microsoft.com/office/drawing/2014/main" xmlns="" id="{AB17747B-1E93-4A0D-862D-E437DA074903}"/>
              </a:ext>
            </a:extLst>
          </p:cNvPr>
          <p:cNvSpPr/>
          <p:nvPr/>
        </p:nvSpPr>
        <p:spPr>
          <a:xfrm rot="5400000">
            <a:off x="3530029" y="3728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71" name="Arrow: Right 25">
            <a:extLst>
              <a:ext uri="{FF2B5EF4-FFF2-40B4-BE49-F238E27FC236}">
                <a16:creationId xmlns:a16="http://schemas.microsoft.com/office/drawing/2014/main" xmlns="" id="{4E9DAA71-32A9-48FE-9956-784F694899E2}"/>
              </a:ext>
            </a:extLst>
          </p:cNvPr>
          <p:cNvSpPr/>
          <p:nvPr/>
        </p:nvSpPr>
        <p:spPr>
          <a:xfrm rot="5400000">
            <a:off x="5026825" y="5197616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xmlns="" id="{3BCA0D61-3DBF-4248-8E03-344ABE4C86C8}"/>
              </a:ext>
            </a:extLst>
          </p:cNvPr>
          <p:cNvSpPr/>
          <p:nvPr/>
        </p:nvSpPr>
        <p:spPr>
          <a:xfrm>
            <a:off x="4702849" y="5709917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Digital record of servicing history &amp; repairs kept on DMS </a:t>
            </a:r>
            <a:endParaRPr lang="en-GB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52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52AFF28-1B81-4E4E-BAF2-EA9F5857B598}"/>
              </a:ext>
            </a:extLst>
          </p:cNvPr>
          <p:cNvSpPr/>
          <p:nvPr/>
        </p:nvSpPr>
        <p:spPr>
          <a:xfrm>
            <a:off x="225265" y="1160748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VHC system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A20DB8A-CA4A-4843-AFAF-505965CC6BFF}"/>
              </a:ext>
            </a:extLst>
          </p:cNvPr>
          <p:cNvSpPr/>
          <p:nvPr/>
        </p:nvSpPr>
        <p:spPr>
          <a:xfrm>
            <a:off x="1718179" y="1214534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00" dirty="0" smtClean="0">
                <a:solidFill>
                  <a:schemeClr val="tx1"/>
                </a:solidFill>
              </a:rPr>
              <a:t>Vehicle and customer info taken from </a:t>
            </a:r>
            <a:r>
              <a:rPr lang="en-GB" sz="900" dirty="0" err="1" smtClean="0">
                <a:solidFill>
                  <a:schemeClr val="tx1"/>
                </a:solidFill>
              </a:rPr>
              <a:t>jobcard</a:t>
            </a:r>
            <a:r>
              <a:rPr lang="en-GB" sz="900" dirty="0" smtClean="0">
                <a:solidFill>
                  <a:schemeClr val="tx1"/>
                </a:solidFill>
              </a:rPr>
              <a:t> and entered onto  VHC system.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7" name="Arrow: Right 9">
            <a:extLst>
              <a:ext uri="{FF2B5EF4-FFF2-40B4-BE49-F238E27FC236}">
                <a16:creationId xmlns:a16="http://schemas.microsoft.com/office/drawing/2014/main" xmlns="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8" name="Arrow: Right 10">
            <a:extLst>
              <a:ext uri="{FF2B5EF4-FFF2-40B4-BE49-F238E27FC236}">
                <a16:creationId xmlns:a16="http://schemas.microsoft.com/office/drawing/2014/main" xmlns="" id="{B08168D8-971C-4924-8F18-A38E19944FC9}"/>
              </a:ext>
            </a:extLst>
          </p:cNvPr>
          <p:cNvSpPr/>
          <p:nvPr/>
        </p:nvSpPr>
        <p:spPr>
          <a:xfrm>
            <a:off x="2879215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25E5490F-C833-488E-AA2A-47DD42F99CD4}"/>
              </a:ext>
            </a:extLst>
          </p:cNvPr>
          <p:cNvSpPr/>
          <p:nvPr/>
        </p:nvSpPr>
        <p:spPr>
          <a:xfrm>
            <a:off x="3211093" y="1161563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Technician completes VHC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0" name="Arrow: Right 12">
            <a:extLst>
              <a:ext uri="{FF2B5EF4-FFF2-40B4-BE49-F238E27FC236}">
                <a16:creationId xmlns:a16="http://schemas.microsoft.com/office/drawing/2014/main" xmlns="" id="{281A8299-3F90-4871-AC81-40F05E7A3791}"/>
              </a:ext>
            </a:extLst>
          </p:cNvPr>
          <p:cNvSpPr/>
          <p:nvPr/>
        </p:nvSpPr>
        <p:spPr>
          <a:xfrm>
            <a:off x="4370971" y="1449188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66CC7D4E-F0F7-45AA-9329-5100EF9D5B5B}"/>
              </a:ext>
            </a:extLst>
          </p:cNvPr>
          <p:cNvSpPr/>
          <p:nvPr/>
        </p:nvSpPr>
        <p:spPr>
          <a:xfrm>
            <a:off x="4702849" y="1160748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VHC complete.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4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 rot="5400000">
            <a:off x="2042155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5" name="Arrow: Right 17">
            <a:extLst>
              <a:ext uri="{FF2B5EF4-FFF2-40B4-BE49-F238E27FC236}">
                <a16:creationId xmlns:a16="http://schemas.microsoft.com/office/drawing/2014/main" xmlns="" id="{4D8E686B-6816-4C51-9430-F9189D88B497}"/>
              </a:ext>
            </a:extLst>
          </p:cNvPr>
          <p:cNvSpPr/>
          <p:nvPr/>
        </p:nvSpPr>
        <p:spPr>
          <a:xfrm rot="5400000">
            <a:off x="3535069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6" name="Arrow: Right 18">
            <a:extLst>
              <a:ext uri="{FF2B5EF4-FFF2-40B4-BE49-F238E27FC236}">
                <a16:creationId xmlns:a16="http://schemas.microsoft.com/office/drawing/2014/main" xmlns="" id="{FEC32F7C-0655-4C0A-9F48-298DEC7C1C61}"/>
              </a:ext>
            </a:extLst>
          </p:cNvPr>
          <p:cNvSpPr/>
          <p:nvPr/>
        </p:nvSpPr>
        <p:spPr>
          <a:xfrm rot="5400000">
            <a:off x="5021252" y="2188170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AB6FC4AA-C375-44A3-9479-2B108CA72FF6}"/>
              </a:ext>
            </a:extLst>
          </p:cNvPr>
          <p:cNvSpPr/>
          <p:nvPr/>
        </p:nvSpPr>
        <p:spPr>
          <a:xfrm>
            <a:off x="1724910" y="2688533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consent requested when customer created on DMS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CB968191-A112-4129-80FA-C4D458B5D845}"/>
              </a:ext>
            </a:extLst>
          </p:cNvPr>
          <p:cNvSpPr/>
          <p:nvPr/>
        </p:nvSpPr>
        <p:spPr>
          <a:xfrm>
            <a:off x="3211093" y="2704811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VHC printed x2.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B09F9BC5-DA3A-4D12-8BBC-3F615E8C4842}"/>
              </a:ext>
            </a:extLst>
          </p:cNvPr>
          <p:cNvSpPr/>
          <p:nvPr/>
        </p:nvSpPr>
        <p:spPr>
          <a:xfrm>
            <a:off x="4697276" y="2688533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Hard copy kept with </a:t>
            </a:r>
            <a:r>
              <a:rPr lang="en-GB" sz="1100" dirty="0" err="1" smtClean="0">
                <a:solidFill>
                  <a:schemeClr val="tx1"/>
                </a:solidFill>
              </a:rPr>
              <a:t>jobcard</a:t>
            </a:r>
            <a:r>
              <a:rPr lang="en-GB" sz="1100" dirty="0" smtClean="0">
                <a:solidFill>
                  <a:schemeClr val="tx1"/>
                </a:solidFill>
              </a:rPr>
              <a:t> and archived for 7years.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21" name="Arrow: Right 24">
            <a:extLst>
              <a:ext uri="{FF2B5EF4-FFF2-40B4-BE49-F238E27FC236}">
                <a16:creationId xmlns:a16="http://schemas.microsoft.com/office/drawing/2014/main" xmlns="" id="{B7B2B45F-91EA-46E7-B543-5746C44043EA}"/>
              </a:ext>
            </a:extLst>
          </p:cNvPr>
          <p:cNvSpPr/>
          <p:nvPr/>
        </p:nvSpPr>
        <p:spPr>
          <a:xfrm rot="5400000">
            <a:off x="2048886" y="3695907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2" name="Arrow: Right 25">
            <a:extLst>
              <a:ext uri="{FF2B5EF4-FFF2-40B4-BE49-F238E27FC236}">
                <a16:creationId xmlns:a16="http://schemas.microsoft.com/office/drawing/2014/main" xmlns="" id="{4E9DAA71-32A9-48FE-9956-784F694899E2}"/>
              </a:ext>
            </a:extLst>
          </p:cNvPr>
          <p:cNvSpPr/>
          <p:nvPr/>
        </p:nvSpPr>
        <p:spPr>
          <a:xfrm rot="5400000">
            <a:off x="5021252" y="3728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11D2E943-70B4-4C14-B8AC-4C92B8F5362F}"/>
              </a:ext>
            </a:extLst>
          </p:cNvPr>
          <p:cNvSpPr/>
          <p:nvPr/>
        </p:nvSpPr>
        <p:spPr>
          <a:xfrm>
            <a:off x="1724910" y="4199225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Customer info held on VHC system server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3BCA0D61-3DBF-4248-8E03-344ABE4C86C8}"/>
              </a:ext>
            </a:extLst>
          </p:cNvPr>
          <p:cNvSpPr/>
          <p:nvPr/>
        </p:nvSpPr>
        <p:spPr>
          <a:xfrm>
            <a:off x="4697276" y="4199225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Customer data stored on VHC system</a:t>
            </a:r>
          </a:p>
        </p:txBody>
      </p:sp>
    </p:spTree>
    <p:extLst>
      <p:ext uri="{BB962C8B-B14F-4D97-AF65-F5344CB8AC3E}">
        <p14:creationId xmlns:p14="http://schemas.microsoft.com/office/powerpoint/2010/main" val="2977099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52AFF28-1B81-4E4E-BAF2-EA9F5857B598}"/>
              </a:ext>
            </a:extLst>
          </p:cNvPr>
          <p:cNvSpPr/>
          <p:nvPr/>
        </p:nvSpPr>
        <p:spPr>
          <a:xfrm>
            <a:off x="225265" y="1160748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1Link booking</a:t>
            </a:r>
            <a:r>
              <a:rPr lang="en-GB" sz="1200" dirty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A20DB8A-CA4A-4843-AFAF-505965CC6BFF}"/>
              </a:ext>
            </a:extLst>
          </p:cNvPr>
          <p:cNvSpPr/>
          <p:nvPr/>
        </p:nvSpPr>
        <p:spPr>
          <a:xfrm>
            <a:off x="1718179" y="1177841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Vehicle and customer info taken from </a:t>
            </a:r>
            <a:r>
              <a:rPr lang="en-GB" sz="900" dirty="0" err="1">
                <a:solidFill>
                  <a:schemeClr val="tx1"/>
                </a:solidFill>
              </a:rPr>
              <a:t>jobcard</a:t>
            </a:r>
            <a:r>
              <a:rPr lang="en-GB" sz="900" dirty="0">
                <a:solidFill>
                  <a:schemeClr val="tx1"/>
                </a:solidFill>
              </a:rPr>
              <a:t> and entered onto  </a:t>
            </a:r>
            <a:r>
              <a:rPr lang="en-GB" sz="900" dirty="0" smtClean="0">
                <a:solidFill>
                  <a:schemeClr val="tx1"/>
                </a:solidFill>
              </a:rPr>
              <a:t>1link.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7" name="Arrow: Right 9">
            <a:extLst>
              <a:ext uri="{FF2B5EF4-FFF2-40B4-BE49-F238E27FC236}">
                <a16:creationId xmlns:a16="http://schemas.microsoft.com/office/drawing/2014/main" xmlns="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8" name="Arrow: Right 10">
            <a:extLst>
              <a:ext uri="{FF2B5EF4-FFF2-40B4-BE49-F238E27FC236}">
                <a16:creationId xmlns:a16="http://schemas.microsoft.com/office/drawing/2014/main" xmlns="" id="{B08168D8-971C-4924-8F18-A38E19944FC9}"/>
              </a:ext>
            </a:extLst>
          </p:cNvPr>
          <p:cNvSpPr/>
          <p:nvPr/>
        </p:nvSpPr>
        <p:spPr>
          <a:xfrm>
            <a:off x="2879215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25E5490F-C833-488E-AA2A-47DD42F99CD4}"/>
              </a:ext>
            </a:extLst>
          </p:cNvPr>
          <p:cNvSpPr/>
          <p:nvPr/>
        </p:nvSpPr>
        <p:spPr>
          <a:xfrm>
            <a:off x="3211093" y="1161563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Job completed and invoiced on 1link.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0" name="Arrow: Right 12">
            <a:extLst>
              <a:ext uri="{FF2B5EF4-FFF2-40B4-BE49-F238E27FC236}">
                <a16:creationId xmlns:a16="http://schemas.microsoft.com/office/drawing/2014/main" xmlns="" id="{281A8299-3F90-4871-AC81-40F05E7A3791}"/>
              </a:ext>
            </a:extLst>
          </p:cNvPr>
          <p:cNvSpPr/>
          <p:nvPr/>
        </p:nvSpPr>
        <p:spPr>
          <a:xfrm>
            <a:off x="4370971" y="1449188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66CC7D4E-F0F7-45AA-9329-5100EF9D5B5B}"/>
              </a:ext>
            </a:extLst>
          </p:cNvPr>
          <p:cNvSpPr/>
          <p:nvPr/>
        </p:nvSpPr>
        <p:spPr>
          <a:xfrm>
            <a:off x="4702849" y="1160748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Job completed and invoiced on DMS.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2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 rot="5400000">
            <a:off x="2042155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3" name="Arrow: Right 17">
            <a:extLst>
              <a:ext uri="{FF2B5EF4-FFF2-40B4-BE49-F238E27FC236}">
                <a16:creationId xmlns:a16="http://schemas.microsoft.com/office/drawing/2014/main" xmlns="" id="{4D8E686B-6816-4C51-9430-F9189D88B497}"/>
              </a:ext>
            </a:extLst>
          </p:cNvPr>
          <p:cNvSpPr/>
          <p:nvPr/>
        </p:nvSpPr>
        <p:spPr>
          <a:xfrm rot="5400000">
            <a:off x="3535069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4" name="Arrow: Right 18">
            <a:extLst>
              <a:ext uri="{FF2B5EF4-FFF2-40B4-BE49-F238E27FC236}">
                <a16:creationId xmlns:a16="http://schemas.microsoft.com/office/drawing/2014/main" xmlns="" id="{FEC32F7C-0655-4C0A-9F48-298DEC7C1C61}"/>
              </a:ext>
            </a:extLst>
          </p:cNvPr>
          <p:cNvSpPr/>
          <p:nvPr/>
        </p:nvSpPr>
        <p:spPr>
          <a:xfrm rot="5400000">
            <a:off x="5021252" y="2188170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AB6FC4AA-C375-44A3-9479-2B108CA72FF6}"/>
              </a:ext>
            </a:extLst>
          </p:cNvPr>
          <p:cNvSpPr/>
          <p:nvPr/>
        </p:nvSpPr>
        <p:spPr>
          <a:xfrm>
            <a:off x="1724910" y="2688533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Customer consent requested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CB968191-A112-4129-80FA-C4D458B5D845}"/>
              </a:ext>
            </a:extLst>
          </p:cNvPr>
          <p:cNvSpPr/>
          <p:nvPr/>
        </p:nvSpPr>
        <p:spPr>
          <a:xfrm>
            <a:off x="3211093" y="2704811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History kept on 1 link server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B09F9BC5-DA3A-4D12-8BBC-3F615E8C4842}"/>
              </a:ext>
            </a:extLst>
          </p:cNvPr>
          <p:cNvSpPr/>
          <p:nvPr/>
        </p:nvSpPr>
        <p:spPr>
          <a:xfrm>
            <a:off x="4697276" y="2688533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err="1" smtClean="0">
                <a:solidFill>
                  <a:schemeClr val="tx1"/>
                </a:solidFill>
              </a:rPr>
              <a:t>Jobcard</a:t>
            </a:r>
            <a:r>
              <a:rPr lang="en-GB" sz="1200" dirty="0" smtClean="0">
                <a:solidFill>
                  <a:schemeClr val="tx1"/>
                </a:solidFill>
              </a:rPr>
              <a:t> kept in service reception for follow up.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8" name="Arrow: Right 24">
            <a:extLst>
              <a:ext uri="{FF2B5EF4-FFF2-40B4-BE49-F238E27FC236}">
                <a16:creationId xmlns:a16="http://schemas.microsoft.com/office/drawing/2014/main" xmlns="" id="{B7B2B45F-91EA-46E7-B543-5746C44043EA}"/>
              </a:ext>
            </a:extLst>
          </p:cNvPr>
          <p:cNvSpPr/>
          <p:nvPr/>
        </p:nvSpPr>
        <p:spPr>
          <a:xfrm rot="5400000">
            <a:off x="2048886" y="3695907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9" name="Arrow: Right 25">
            <a:extLst>
              <a:ext uri="{FF2B5EF4-FFF2-40B4-BE49-F238E27FC236}">
                <a16:creationId xmlns:a16="http://schemas.microsoft.com/office/drawing/2014/main" xmlns="" id="{4E9DAA71-32A9-48FE-9956-784F694899E2}"/>
              </a:ext>
            </a:extLst>
          </p:cNvPr>
          <p:cNvSpPr/>
          <p:nvPr/>
        </p:nvSpPr>
        <p:spPr>
          <a:xfrm rot="5400000">
            <a:off x="5026825" y="3695907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11D2E943-70B4-4C14-B8AC-4C92B8F5362F}"/>
              </a:ext>
            </a:extLst>
          </p:cNvPr>
          <p:cNvSpPr/>
          <p:nvPr/>
        </p:nvSpPr>
        <p:spPr>
          <a:xfrm>
            <a:off x="1724910" y="4199225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Customer / Driver information stored on 1link server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3BCA0D61-3DBF-4248-8E03-344ABE4C86C8}"/>
              </a:ext>
            </a:extLst>
          </p:cNvPr>
          <p:cNvSpPr/>
          <p:nvPr/>
        </p:nvSpPr>
        <p:spPr>
          <a:xfrm>
            <a:off x="4676741" y="4205391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Once follow up call completed filed in archiving for 7 years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26" name="Arrow: Right 25">
            <a:extLst>
              <a:ext uri="{FF2B5EF4-FFF2-40B4-BE49-F238E27FC236}">
                <a16:creationId xmlns:a16="http://schemas.microsoft.com/office/drawing/2014/main" xmlns="" id="{4E9DAA71-32A9-48FE-9956-784F694899E2}"/>
              </a:ext>
            </a:extLst>
          </p:cNvPr>
          <p:cNvSpPr/>
          <p:nvPr/>
        </p:nvSpPr>
        <p:spPr>
          <a:xfrm rot="5400000">
            <a:off x="5026825" y="5193196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3BCA0D61-3DBF-4248-8E03-344ABE4C86C8}"/>
              </a:ext>
            </a:extLst>
          </p:cNvPr>
          <p:cNvSpPr/>
          <p:nvPr/>
        </p:nvSpPr>
        <p:spPr>
          <a:xfrm>
            <a:off x="4638431" y="5702775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Digital record of servicing history &amp; repairs kept on DMS </a:t>
            </a:r>
            <a:endParaRPr lang="en-GB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073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52AFF28-1B81-4E4E-BAF2-EA9F5857B598}"/>
              </a:ext>
            </a:extLst>
          </p:cNvPr>
          <p:cNvSpPr/>
          <p:nvPr/>
        </p:nvSpPr>
        <p:spPr>
          <a:xfrm>
            <a:off x="225265" y="1160748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Coopers solutions</a:t>
            </a:r>
            <a:r>
              <a:rPr lang="en-GB" sz="1200" dirty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5A20DB8A-CA4A-4843-AFAF-505965CC6BFF}"/>
              </a:ext>
            </a:extLst>
          </p:cNvPr>
          <p:cNvSpPr/>
          <p:nvPr/>
        </p:nvSpPr>
        <p:spPr>
          <a:xfrm>
            <a:off x="1718179" y="1177841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Customer info taken from DMS and entered into system.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8" name="Arrow: Right 9">
            <a:extLst>
              <a:ext uri="{FF2B5EF4-FFF2-40B4-BE49-F238E27FC236}">
                <a16:creationId xmlns:a16="http://schemas.microsoft.com/office/drawing/2014/main" xmlns="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9" name="Arrow: Right 10">
            <a:extLst>
              <a:ext uri="{FF2B5EF4-FFF2-40B4-BE49-F238E27FC236}">
                <a16:creationId xmlns:a16="http://schemas.microsoft.com/office/drawing/2014/main" xmlns="" id="{B08168D8-971C-4924-8F18-A38E19944FC9}"/>
              </a:ext>
            </a:extLst>
          </p:cNvPr>
          <p:cNvSpPr/>
          <p:nvPr/>
        </p:nvSpPr>
        <p:spPr>
          <a:xfrm>
            <a:off x="2879215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25E5490F-C833-488E-AA2A-47DD42F99CD4}"/>
              </a:ext>
            </a:extLst>
          </p:cNvPr>
          <p:cNvSpPr/>
          <p:nvPr/>
        </p:nvSpPr>
        <p:spPr>
          <a:xfrm>
            <a:off x="3211093" y="1161563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Insurance started &amp; loan form printed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1" name="Arrow: Right 12">
            <a:extLst>
              <a:ext uri="{FF2B5EF4-FFF2-40B4-BE49-F238E27FC236}">
                <a16:creationId xmlns:a16="http://schemas.microsoft.com/office/drawing/2014/main" xmlns="" id="{281A8299-3F90-4871-AC81-40F05E7A3791}"/>
              </a:ext>
            </a:extLst>
          </p:cNvPr>
          <p:cNvSpPr/>
          <p:nvPr/>
        </p:nvSpPr>
        <p:spPr>
          <a:xfrm>
            <a:off x="4370971" y="1449188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66CC7D4E-F0F7-45AA-9329-5100EF9D5B5B}"/>
              </a:ext>
            </a:extLst>
          </p:cNvPr>
          <p:cNvSpPr/>
          <p:nvPr/>
        </p:nvSpPr>
        <p:spPr>
          <a:xfrm>
            <a:off x="4702849" y="1160748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Job completed and invoiced.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3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 rot="5400000">
            <a:off x="2042155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4" name="Arrow: Right 17">
            <a:extLst>
              <a:ext uri="{FF2B5EF4-FFF2-40B4-BE49-F238E27FC236}">
                <a16:creationId xmlns:a16="http://schemas.microsoft.com/office/drawing/2014/main" xmlns="" id="{4D8E686B-6816-4C51-9430-F9189D88B497}"/>
              </a:ext>
            </a:extLst>
          </p:cNvPr>
          <p:cNvSpPr/>
          <p:nvPr/>
        </p:nvSpPr>
        <p:spPr>
          <a:xfrm rot="5400000">
            <a:off x="3535069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5" name="Arrow: Right 18">
            <a:extLst>
              <a:ext uri="{FF2B5EF4-FFF2-40B4-BE49-F238E27FC236}">
                <a16:creationId xmlns:a16="http://schemas.microsoft.com/office/drawing/2014/main" xmlns="" id="{FEC32F7C-0655-4C0A-9F48-298DEC7C1C61}"/>
              </a:ext>
            </a:extLst>
          </p:cNvPr>
          <p:cNvSpPr/>
          <p:nvPr/>
        </p:nvSpPr>
        <p:spPr>
          <a:xfrm rot="5400000">
            <a:off x="5021252" y="2188170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AB6FC4AA-C375-44A3-9479-2B108CA72FF6}"/>
              </a:ext>
            </a:extLst>
          </p:cNvPr>
          <p:cNvSpPr/>
          <p:nvPr/>
        </p:nvSpPr>
        <p:spPr>
          <a:xfrm>
            <a:off x="1724910" y="2688533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Customer consent requested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CB968191-A112-4129-80FA-C4D458B5D845}"/>
              </a:ext>
            </a:extLst>
          </p:cNvPr>
          <p:cNvSpPr/>
          <p:nvPr/>
        </p:nvSpPr>
        <p:spPr>
          <a:xfrm>
            <a:off x="3211093" y="2704811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Customer signs loan form and kept with </a:t>
            </a:r>
            <a:r>
              <a:rPr lang="en-GB" sz="1200" dirty="0" err="1" smtClean="0">
                <a:solidFill>
                  <a:schemeClr val="tx1"/>
                </a:solidFill>
              </a:rPr>
              <a:t>jobcard</a:t>
            </a:r>
            <a:r>
              <a:rPr lang="en-GB" sz="1200" dirty="0" smtClean="0">
                <a:solidFill>
                  <a:schemeClr val="tx1"/>
                </a:solidFill>
              </a:rPr>
              <a:t>.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B09F9BC5-DA3A-4D12-8BBC-3F615E8C4842}"/>
              </a:ext>
            </a:extLst>
          </p:cNvPr>
          <p:cNvSpPr/>
          <p:nvPr/>
        </p:nvSpPr>
        <p:spPr>
          <a:xfrm>
            <a:off x="4697276" y="2688533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Hard copy of insurance form kept with </a:t>
            </a:r>
            <a:r>
              <a:rPr lang="en-GB" sz="1200" dirty="0" err="1" smtClean="0">
                <a:solidFill>
                  <a:schemeClr val="tx1"/>
                </a:solidFill>
              </a:rPr>
              <a:t>Jobcard</a:t>
            </a:r>
            <a:r>
              <a:rPr lang="en-GB" sz="1200" dirty="0" smtClean="0">
                <a:solidFill>
                  <a:schemeClr val="tx1"/>
                </a:solidFill>
              </a:rPr>
              <a:t>.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9" name="Arrow: Right 24">
            <a:extLst>
              <a:ext uri="{FF2B5EF4-FFF2-40B4-BE49-F238E27FC236}">
                <a16:creationId xmlns:a16="http://schemas.microsoft.com/office/drawing/2014/main" xmlns="" id="{B7B2B45F-91EA-46E7-B543-5746C44043EA}"/>
              </a:ext>
            </a:extLst>
          </p:cNvPr>
          <p:cNvSpPr/>
          <p:nvPr/>
        </p:nvSpPr>
        <p:spPr>
          <a:xfrm rot="5400000">
            <a:off x="2048886" y="3695907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0" name="Arrow: Right 25">
            <a:extLst>
              <a:ext uri="{FF2B5EF4-FFF2-40B4-BE49-F238E27FC236}">
                <a16:creationId xmlns:a16="http://schemas.microsoft.com/office/drawing/2014/main" xmlns="" id="{4E9DAA71-32A9-48FE-9956-784F694899E2}"/>
              </a:ext>
            </a:extLst>
          </p:cNvPr>
          <p:cNvSpPr/>
          <p:nvPr/>
        </p:nvSpPr>
        <p:spPr>
          <a:xfrm rot="5400000">
            <a:off x="5021252" y="3728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11D2E943-70B4-4C14-B8AC-4C92B8F5362F}"/>
              </a:ext>
            </a:extLst>
          </p:cNvPr>
          <p:cNvSpPr/>
          <p:nvPr/>
        </p:nvSpPr>
        <p:spPr>
          <a:xfrm>
            <a:off x="1724910" y="4199225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Info held on coopers solutions server.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C4876F2C-7D0B-49DA-A31C-D95B49C056FE}"/>
              </a:ext>
            </a:extLst>
          </p:cNvPr>
          <p:cNvSpPr/>
          <p:nvPr/>
        </p:nvSpPr>
        <p:spPr>
          <a:xfrm>
            <a:off x="3206053" y="4201858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Electronic copy stored on coopers solutions server.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3BCA0D61-3DBF-4248-8E03-344ABE4C86C8}"/>
              </a:ext>
            </a:extLst>
          </p:cNvPr>
          <p:cNvSpPr/>
          <p:nvPr/>
        </p:nvSpPr>
        <p:spPr>
          <a:xfrm>
            <a:off x="4697276" y="4199225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Once follow up call completed filed in archiving for 7 years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26" name="Arrow: Right 45">
            <a:extLst>
              <a:ext uri="{FF2B5EF4-FFF2-40B4-BE49-F238E27FC236}">
                <a16:creationId xmlns:a16="http://schemas.microsoft.com/office/drawing/2014/main" xmlns="" id="{AB17747B-1E93-4A0D-862D-E437DA074903}"/>
              </a:ext>
            </a:extLst>
          </p:cNvPr>
          <p:cNvSpPr/>
          <p:nvPr/>
        </p:nvSpPr>
        <p:spPr>
          <a:xfrm rot="5400000">
            <a:off x="3530029" y="3728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7" name="Arrow: Right 25">
            <a:extLst>
              <a:ext uri="{FF2B5EF4-FFF2-40B4-BE49-F238E27FC236}">
                <a16:creationId xmlns:a16="http://schemas.microsoft.com/office/drawing/2014/main" xmlns="" id="{4E9DAA71-32A9-48FE-9956-784F694899E2}"/>
              </a:ext>
            </a:extLst>
          </p:cNvPr>
          <p:cNvSpPr/>
          <p:nvPr/>
        </p:nvSpPr>
        <p:spPr>
          <a:xfrm rot="5400000">
            <a:off x="5026825" y="5197616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3BCA0D61-3DBF-4248-8E03-344ABE4C86C8}"/>
              </a:ext>
            </a:extLst>
          </p:cNvPr>
          <p:cNvSpPr/>
          <p:nvPr/>
        </p:nvSpPr>
        <p:spPr>
          <a:xfrm>
            <a:off x="4702849" y="5709917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Digital record kept on coopers solutions.</a:t>
            </a:r>
            <a:endParaRPr lang="en-GB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923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52AFF28-1B81-4E4E-BAF2-EA9F5857B598}"/>
              </a:ext>
            </a:extLst>
          </p:cNvPr>
          <p:cNvSpPr/>
          <p:nvPr/>
        </p:nvSpPr>
        <p:spPr>
          <a:xfrm>
            <a:off x="225265" y="1160748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E-News (</a:t>
            </a:r>
            <a:r>
              <a:rPr lang="en-GB" sz="1200" dirty="0" err="1" smtClean="0">
                <a:solidFill>
                  <a:schemeClr val="tx1"/>
                </a:solidFill>
              </a:rPr>
              <a:t>nissan</a:t>
            </a:r>
            <a:r>
              <a:rPr lang="en-GB" sz="1200" dirty="0" smtClean="0">
                <a:solidFill>
                  <a:schemeClr val="tx1"/>
                </a:solidFill>
              </a:rPr>
              <a:t> </a:t>
            </a:r>
            <a:r>
              <a:rPr lang="en-GB" sz="1200" dirty="0" err="1" smtClean="0">
                <a:solidFill>
                  <a:schemeClr val="tx1"/>
                </a:solidFill>
              </a:rPr>
              <a:t>wty</a:t>
            </a:r>
            <a:r>
              <a:rPr lang="en-GB" sz="1200" dirty="0" smtClean="0">
                <a:solidFill>
                  <a:schemeClr val="tx1"/>
                </a:solidFill>
              </a:rPr>
              <a:t> system)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5A20DB8A-CA4A-4843-AFAF-505965CC6BFF}"/>
              </a:ext>
            </a:extLst>
          </p:cNvPr>
          <p:cNvSpPr/>
          <p:nvPr/>
        </p:nvSpPr>
        <p:spPr>
          <a:xfrm>
            <a:off x="1718179" y="1177841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Customer info taken from DMS and entered into system.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8" name="Arrow: Right 9">
            <a:extLst>
              <a:ext uri="{FF2B5EF4-FFF2-40B4-BE49-F238E27FC236}">
                <a16:creationId xmlns:a16="http://schemas.microsoft.com/office/drawing/2014/main" xmlns="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9" name="Arrow: Right 10">
            <a:extLst>
              <a:ext uri="{FF2B5EF4-FFF2-40B4-BE49-F238E27FC236}">
                <a16:creationId xmlns:a16="http://schemas.microsoft.com/office/drawing/2014/main" xmlns="" id="{B08168D8-971C-4924-8F18-A38E19944FC9}"/>
              </a:ext>
            </a:extLst>
          </p:cNvPr>
          <p:cNvSpPr/>
          <p:nvPr/>
        </p:nvSpPr>
        <p:spPr>
          <a:xfrm rot="2873565">
            <a:off x="3097255" y="2076103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25E5490F-C833-488E-AA2A-47DD42F99CD4}"/>
              </a:ext>
            </a:extLst>
          </p:cNvPr>
          <p:cNvSpPr/>
          <p:nvPr/>
        </p:nvSpPr>
        <p:spPr>
          <a:xfrm>
            <a:off x="3183678" y="2688533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RAC cover added to vehicle (loyalty)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1" name="Arrow: Right 12">
            <a:extLst>
              <a:ext uri="{FF2B5EF4-FFF2-40B4-BE49-F238E27FC236}">
                <a16:creationId xmlns:a16="http://schemas.microsoft.com/office/drawing/2014/main" xmlns="" id="{281A8299-3F90-4871-AC81-40F05E7A3791}"/>
              </a:ext>
            </a:extLst>
          </p:cNvPr>
          <p:cNvSpPr/>
          <p:nvPr/>
        </p:nvSpPr>
        <p:spPr>
          <a:xfrm>
            <a:off x="3229583" y="1449188"/>
            <a:ext cx="1159191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66CC7D4E-F0F7-45AA-9329-5100EF9D5B5B}"/>
              </a:ext>
            </a:extLst>
          </p:cNvPr>
          <p:cNvSpPr/>
          <p:nvPr/>
        </p:nvSpPr>
        <p:spPr>
          <a:xfrm>
            <a:off x="4702849" y="1160748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Goodwill job invoiced.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3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 rot="5400000">
            <a:off x="2042155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4" name="Arrow: Right 17">
            <a:extLst>
              <a:ext uri="{FF2B5EF4-FFF2-40B4-BE49-F238E27FC236}">
                <a16:creationId xmlns:a16="http://schemas.microsoft.com/office/drawing/2014/main" xmlns="" id="{4D8E686B-6816-4C51-9430-F9189D88B497}"/>
              </a:ext>
            </a:extLst>
          </p:cNvPr>
          <p:cNvSpPr/>
          <p:nvPr/>
        </p:nvSpPr>
        <p:spPr>
          <a:xfrm rot="5400000">
            <a:off x="3535070" y="3692738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5" name="Arrow: Right 18">
            <a:extLst>
              <a:ext uri="{FF2B5EF4-FFF2-40B4-BE49-F238E27FC236}">
                <a16:creationId xmlns:a16="http://schemas.microsoft.com/office/drawing/2014/main" xmlns="" id="{FEC32F7C-0655-4C0A-9F48-298DEC7C1C61}"/>
              </a:ext>
            </a:extLst>
          </p:cNvPr>
          <p:cNvSpPr/>
          <p:nvPr/>
        </p:nvSpPr>
        <p:spPr>
          <a:xfrm rot="5400000">
            <a:off x="5021252" y="2188170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AB6FC4AA-C375-44A3-9479-2B108CA72FF6}"/>
              </a:ext>
            </a:extLst>
          </p:cNvPr>
          <p:cNvSpPr/>
          <p:nvPr/>
        </p:nvSpPr>
        <p:spPr>
          <a:xfrm>
            <a:off x="1724910" y="2688533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Customer consent requested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CB968191-A112-4129-80FA-C4D458B5D845}"/>
              </a:ext>
            </a:extLst>
          </p:cNvPr>
          <p:cNvSpPr/>
          <p:nvPr/>
        </p:nvSpPr>
        <p:spPr>
          <a:xfrm>
            <a:off x="3211093" y="4199225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Hard copy printed and given to customer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B09F9BC5-DA3A-4D12-8BBC-3F615E8C4842}"/>
              </a:ext>
            </a:extLst>
          </p:cNvPr>
          <p:cNvSpPr/>
          <p:nvPr/>
        </p:nvSpPr>
        <p:spPr>
          <a:xfrm>
            <a:off x="4697276" y="2688533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err="1" smtClean="0">
                <a:solidFill>
                  <a:schemeClr val="tx1"/>
                </a:solidFill>
              </a:rPr>
              <a:t>Jobcard</a:t>
            </a:r>
            <a:r>
              <a:rPr lang="en-GB" sz="1200" dirty="0" smtClean="0">
                <a:solidFill>
                  <a:schemeClr val="tx1"/>
                </a:solidFill>
              </a:rPr>
              <a:t> filed and archived for 7 years.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9" name="Arrow: Right 24">
            <a:extLst>
              <a:ext uri="{FF2B5EF4-FFF2-40B4-BE49-F238E27FC236}">
                <a16:creationId xmlns:a16="http://schemas.microsoft.com/office/drawing/2014/main" xmlns="" id="{B7B2B45F-91EA-46E7-B543-5746C44043EA}"/>
              </a:ext>
            </a:extLst>
          </p:cNvPr>
          <p:cNvSpPr/>
          <p:nvPr/>
        </p:nvSpPr>
        <p:spPr>
          <a:xfrm rot="5400000">
            <a:off x="2048886" y="3695907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0" name="Arrow: Right 25">
            <a:extLst>
              <a:ext uri="{FF2B5EF4-FFF2-40B4-BE49-F238E27FC236}">
                <a16:creationId xmlns:a16="http://schemas.microsoft.com/office/drawing/2014/main" xmlns="" id="{4E9DAA71-32A9-48FE-9956-784F694899E2}"/>
              </a:ext>
            </a:extLst>
          </p:cNvPr>
          <p:cNvSpPr/>
          <p:nvPr/>
        </p:nvSpPr>
        <p:spPr>
          <a:xfrm rot="5400000">
            <a:off x="5021252" y="3728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11D2E943-70B4-4C14-B8AC-4C92B8F5362F}"/>
              </a:ext>
            </a:extLst>
          </p:cNvPr>
          <p:cNvSpPr/>
          <p:nvPr/>
        </p:nvSpPr>
        <p:spPr>
          <a:xfrm>
            <a:off x="1724910" y="4199225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Information stored on E-news server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C4876F2C-7D0B-49DA-A31C-D95B49C056FE}"/>
              </a:ext>
            </a:extLst>
          </p:cNvPr>
          <p:cNvSpPr/>
          <p:nvPr/>
        </p:nvSpPr>
        <p:spPr>
          <a:xfrm>
            <a:off x="3183678" y="5701363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Digital copy saved on E-news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3BCA0D61-3DBF-4248-8E03-344ABE4C86C8}"/>
              </a:ext>
            </a:extLst>
          </p:cNvPr>
          <p:cNvSpPr/>
          <p:nvPr/>
        </p:nvSpPr>
        <p:spPr>
          <a:xfrm>
            <a:off x="4697276" y="4199225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Vehicle/job history stored on </a:t>
            </a:r>
            <a:r>
              <a:rPr lang="en-GB" sz="1100" dirty="0" err="1" smtClean="0">
                <a:solidFill>
                  <a:schemeClr val="tx1"/>
                </a:solidFill>
              </a:rPr>
              <a:t>Kerridge</a:t>
            </a:r>
            <a:r>
              <a:rPr lang="en-GB" sz="11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4" name="Arrow: Right 45">
            <a:extLst>
              <a:ext uri="{FF2B5EF4-FFF2-40B4-BE49-F238E27FC236}">
                <a16:creationId xmlns:a16="http://schemas.microsoft.com/office/drawing/2014/main" xmlns="" id="{AB17747B-1E93-4A0D-862D-E437DA074903}"/>
              </a:ext>
            </a:extLst>
          </p:cNvPr>
          <p:cNvSpPr/>
          <p:nvPr/>
        </p:nvSpPr>
        <p:spPr>
          <a:xfrm rot="5400000">
            <a:off x="3507654" y="5184888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5" name="Arrow: Right 25">
            <a:extLst>
              <a:ext uri="{FF2B5EF4-FFF2-40B4-BE49-F238E27FC236}">
                <a16:creationId xmlns:a16="http://schemas.microsoft.com/office/drawing/2014/main" xmlns="" id="{4E9DAA71-32A9-48FE-9956-784F694899E2}"/>
              </a:ext>
            </a:extLst>
          </p:cNvPr>
          <p:cNvSpPr/>
          <p:nvPr/>
        </p:nvSpPr>
        <p:spPr>
          <a:xfrm rot="5400000">
            <a:off x="5026825" y="5197616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3BCA0D61-3DBF-4248-8E03-344ABE4C86C8}"/>
              </a:ext>
            </a:extLst>
          </p:cNvPr>
          <p:cNvSpPr/>
          <p:nvPr/>
        </p:nvSpPr>
        <p:spPr>
          <a:xfrm>
            <a:off x="4702849" y="5709917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Digital record on goodwill repair/s kept on e-news.</a:t>
            </a:r>
            <a:endParaRPr lang="en-GB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642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52AFF28-1B81-4E4E-BAF2-EA9F5857B598}"/>
              </a:ext>
            </a:extLst>
          </p:cNvPr>
          <p:cNvSpPr/>
          <p:nvPr/>
        </p:nvSpPr>
        <p:spPr>
          <a:xfrm>
            <a:off x="225265" y="1160748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err="1" smtClean="0">
                <a:solidFill>
                  <a:schemeClr val="tx1"/>
                </a:solidFill>
              </a:rPr>
              <a:t>Citnow</a:t>
            </a:r>
            <a:r>
              <a:rPr lang="en-GB" sz="1200" dirty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A20DB8A-CA4A-4843-AFAF-505965CC6BFF}"/>
              </a:ext>
            </a:extLst>
          </p:cNvPr>
          <p:cNvSpPr/>
          <p:nvPr/>
        </p:nvSpPr>
        <p:spPr>
          <a:xfrm>
            <a:off x="1724910" y="1177841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00" dirty="0" smtClean="0">
                <a:solidFill>
                  <a:schemeClr val="tx1"/>
                </a:solidFill>
              </a:rPr>
              <a:t>VHC system feeds customer and vehicle information to </a:t>
            </a:r>
            <a:r>
              <a:rPr lang="en-GB" sz="900" dirty="0" err="1" smtClean="0">
                <a:solidFill>
                  <a:schemeClr val="tx1"/>
                </a:solidFill>
              </a:rPr>
              <a:t>Citnow</a:t>
            </a:r>
            <a:r>
              <a:rPr lang="en-GB" sz="900" dirty="0" smtClean="0">
                <a:solidFill>
                  <a:schemeClr val="tx1"/>
                </a:solidFill>
              </a:rPr>
              <a:t> once video uploaded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7" name="Arrow: Right 9">
            <a:extLst>
              <a:ext uri="{FF2B5EF4-FFF2-40B4-BE49-F238E27FC236}">
                <a16:creationId xmlns:a16="http://schemas.microsoft.com/office/drawing/2014/main" xmlns="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8" name="Arrow: Right 10">
            <a:extLst>
              <a:ext uri="{FF2B5EF4-FFF2-40B4-BE49-F238E27FC236}">
                <a16:creationId xmlns:a16="http://schemas.microsoft.com/office/drawing/2014/main" xmlns="" id="{B08168D8-971C-4924-8F18-A38E19944FC9}"/>
              </a:ext>
            </a:extLst>
          </p:cNvPr>
          <p:cNvSpPr/>
          <p:nvPr/>
        </p:nvSpPr>
        <p:spPr>
          <a:xfrm>
            <a:off x="2879215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25E5490F-C833-488E-AA2A-47DD42F99CD4}"/>
              </a:ext>
            </a:extLst>
          </p:cNvPr>
          <p:cNvSpPr/>
          <p:nvPr/>
        </p:nvSpPr>
        <p:spPr>
          <a:xfrm>
            <a:off x="3211093" y="1161563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50" dirty="0" smtClean="0">
                <a:solidFill>
                  <a:schemeClr val="tx1"/>
                </a:solidFill>
              </a:rPr>
              <a:t>Video sent to customer once completed.</a:t>
            </a:r>
            <a:endParaRPr lang="en-GB" sz="1050" dirty="0">
              <a:solidFill>
                <a:schemeClr val="tx1"/>
              </a:solidFill>
            </a:endParaRPr>
          </a:p>
        </p:txBody>
      </p:sp>
      <p:sp>
        <p:nvSpPr>
          <p:cNvPr id="10" name="Arrow: Right 12">
            <a:extLst>
              <a:ext uri="{FF2B5EF4-FFF2-40B4-BE49-F238E27FC236}">
                <a16:creationId xmlns:a16="http://schemas.microsoft.com/office/drawing/2014/main" xmlns="" id="{281A8299-3F90-4871-AC81-40F05E7A3791}"/>
              </a:ext>
            </a:extLst>
          </p:cNvPr>
          <p:cNvSpPr/>
          <p:nvPr/>
        </p:nvSpPr>
        <p:spPr>
          <a:xfrm>
            <a:off x="4370971" y="1449188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66CC7D4E-F0F7-45AA-9329-5100EF9D5B5B}"/>
              </a:ext>
            </a:extLst>
          </p:cNvPr>
          <p:cNvSpPr/>
          <p:nvPr/>
        </p:nvSpPr>
        <p:spPr>
          <a:xfrm>
            <a:off x="4702849" y="1160748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Job completed and invoiced on DMS.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2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 rot="5400000">
            <a:off x="2042155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3" name="Arrow: Right 17">
            <a:extLst>
              <a:ext uri="{FF2B5EF4-FFF2-40B4-BE49-F238E27FC236}">
                <a16:creationId xmlns:a16="http://schemas.microsoft.com/office/drawing/2014/main" xmlns="" id="{4D8E686B-6816-4C51-9430-F9189D88B497}"/>
              </a:ext>
            </a:extLst>
          </p:cNvPr>
          <p:cNvSpPr/>
          <p:nvPr/>
        </p:nvSpPr>
        <p:spPr>
          <a:xfrm rot="5400000">
            <a:off x="3535069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4" name="Arrow: Right 18">
            <a:extLst>
              <a:ext uri="{FF2B5EF4-FFF2-40B4-BE49-F238E27FC236}">
                <a16:creationId xmlns:a16="http://schemas.microsoft.com/office/drawing/2014/main" xmlns="" id="{FEC32F7C-0655-4C0A-9F48-298DEC7C1C61}"/>
              </a:ext>
            </a:extLst>
          </p:cNvPr>
          <p:cNvSpPr/>
          <p:nvPr/>
        </p:nvSpPr>
        <p:spPr>
          <a:xfrm rot="5400000">
            <a:off x="5021252" y="2188170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AB6FC4AA-C375-44A3-9479-2B108CA72FF6}"/>
              </a:ext>
            </a:extLst>
          </p:cNvPr>
          <p:cNvSpPr/>
          <p:nvPr/>
        </p:nvSpPr>
        <p:spPr>
          <a:xfrm>
            <a:off x="1724910" y="2688533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Customer consent requested when information loaded onto DMS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CB968191-A112-4129-80FA-C4D458B5D845}"/>
              </a:ext>
            </a:extLst>
          </p:cNvPr>
          <p:cNvSpPr/>
          <p:nvPr/>
        </p:nvSpPr>
        <p:spPr>
          <a:xfrm>
            <a:off x="3211093" y="2688533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50" dirty="0" smtClean="0">
                <a:solidFill>
                  <a:schemeClr val="tx1"/>
                </a:solidFill>
              </a:rPr>
              <a:t>customer </a:t>
            </a:r>
            <a:r>
              <a:rPr lang="en-GB" sz="1050" dirty="0">
                <a:solidFill>
                  <a:schemeClr val="tx1"/>
                </a:solidFill>
              </a:rPr>
              <a:t>and vehicle information stored on </a:t>
            </a:r>
            <a:r>
              <a:rPr lang="en-GB" sz="1050" dirty="0" err="1">
                <a:solidFill>
                  <a:schemeClr val="tx1"/>
                </a:solidFill>
              </a:rPr>
              <a:t>Citnow</a:t>
            </a:r>
            <a:r>
              <a:rPr lang="en-GB" sz="1050" dirty="0">
                <a:solidFill>
                  <a:schemeClr val="tx1"/>
                </a:solidFill>
              </a:rPr>
              <a:t> server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B09F9BC5-DA3A-4D12-8BBC-3F615E8C4842}"/>
              </a:ext>
            </a:extLst>
          </p:cNvPr>
          <p:cNvSpPr/>
          <p:nvPr/>
        </p:nvSpPr>
        <p:spPr>
          <a:xfrm>
            <a:off x="4697276" y="2688533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err="1" smtClean="0">
                <a:solidFill>
                  <a:schemeClr val="tx1"/>
                </a:solidFill>
              </a:rPr>
              <a:t>Jobcard</a:t>
            </a:r>
            <a:r>
              <a:rPr lang="en-GB" sz="1200" dirty="0" smtClean="0">
                <a:solidFill>
                  <a:schemeClr val="tx1"/>
                </a:solidFill>
              </a:rPr>
              <a:t> kept in service reception for follow up.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9" name="Arrow: Right 25">
            <a:extLst>
              <a:ext uri="{FF2B5EF4-FFF2-40B4-BE49-F238E27FC236}">
                <a16:creationId xmlns:a16="http://schemas.microsoft.com/office/drawing/2014/main" xmlns="" id="{4E9DAA71-32A9-48FE-9956-784F694899E2}"/>
              </a:ext>
            </a:extLst>
          </p:cNvPr>
          <p:cNvSpPr/>
          <p:nvPr/>
        </p:nvSpPr>
        <p:spPr>
          <a:xfrm rot="5400000">
            <a:off x="5021252" y="3728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3BCA0D61-3DBF-4248-8E03-344ABE4C86C8}"/>
              </a:ext>
            </a:extLst>
          </p:cNvPr>
          <p:cNvSpPr/>
          <p:nvPr/>
        </p:nvSpPr>
        <p:spPr>
          <a:xfrm>
            <a:off x="4697276" y="4199225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Once follow up call completed filed in archiving for 7 years</a:t>
            </a:r>
            <a:endParaRPr lang="en-GB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6914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52AFF28-1B81-4E4E-BAF2-EA9F5857B598}"/>
              </a:ext>
            </a:extLst>
          </p:cNvPr>
          <p:cNvSpPr/>
          <p:nvPr/>
        </p:nvSpPr>
        <p:spPr>
          <a:xfrm>
            <a:off x="225265" y="1160748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E-MAC</a:t>
            </a:r>
            <a:r>
              <a:rPr lang="en-GB" sz="1200" dirty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5A20DB8A-CA4A-4843-AFAF-505965CC6BFF}"/>
              </a:ext>
            </a:extLst>
          </p:cNvPr>
          <p:cNvSpPr/>
          <p:nvPr/>
        </p:nvSpPr>
        <p:spPr>
          <a:xfrm>
            <a:off x="1718179" y="1177841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Customer information taken from DMS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6" name="Arrow: Right 9">
            <a:extLst>
              <a:ext uri="{FF2B5EF4-FFF2-40B4-BE49-F238E27FC236}">
                <a16:creationId xmlns:a16="http://schemas.microsoft.com/office/drawing/2014/main" xmlns="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7" name="Arrow: Right 10">
            <a:extLst>
              <a:ext uri="{FF2B5EF4-FFF2-40B4-BE49-F238E27FC236}">
                <a16:creationId xmlns:a16="http://schemas.microsoft.com/office/drawing/2014/main" xmlns="" id="{B08168D8-971C-4924-8F18-A38E19944FC9}"/>
              </a:ext>
            </a:extLst>
          </p:cNvPr>
          <p:cNvSpPr/>
          <p:nvPr/>
        </p:nvSpPr>
        <p:spPr>
          <a:xfrm>
            <a:off x="2879215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25E5490F-C833-488E-AA2A-47DD42F99CD4}"/>
              </a:ext>
            </a:extLst>
          </p:cNvPr>
          <p:cNvSpPr/>
          <p:nvPr/>
        </p:nvSpPr>
        <p:spPr>
          <a:xfrm>
            <a:off x="3211093" y="1161563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Service plan set up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9" name="Arrow: Right 12">
            <a:extLst>
              <a:ext uri="{FF2B5EF4-FFF2-40B4-BE49-F238E27FC236}">
                <a16:creationId xmlns:a16="http://schemas.microsoft.com/office/drawing/2014/main" xmlns="" id="{281A8299-3F90-4871-AC81-40F05E7A3791}"/>
              </a:ext>
            </a:extLst>
          </p:cNvPr>
          <p:cNvSpPr/>
          <p:nvPr/>
        </p:nvSpPr>
        <p:spPr>
          <a:xfrm>
            <a:off x="4370971" y="1449188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6CC7D4E-F0F7-45AA-9329-5100EF9D5B5B}"/>
              </a:ext>
            </a:extLst>
          </p:cNvPr>
          <p:cNvSpPr/>
          <p:nvPr/>
        </p:nvSpPr>
        <p:spPr>
          <a:xfrm>
            <a:off x="4702849" y="1160748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Job completed and invoiced.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1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 rot="5400000">
            <a:off x="2042155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2" name="Arrow: Right 17">
            <a:extLst>
              <a:ext uri="{FF2B5EF4-FFF2-40B4-BE49-F238E27FC236}">
                <a16:creationId xmlns:a16="http://schemas.microsoft.com/office/drawing/2014/main" xmlns="" id="{4D8E686B-6816-4C51-9430-F9189D88B497}"/>
              </a:ext>
            </a:extLst>
          </p:cNvPr>
          <p:cNvSpPr/>
          <p:nvPr/>
        </p:nvSpPr>
        <p:spPr>
          <a:xfrm rot="5400000">
            <a:off x="3535069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3" name="Arrow: Right 18">
            <a:extLst>
              <a:ext uri="{FF2B5EF4-FFF2-40B4-BE49-F238E27FC236}">
                <a16:creationId xmlns:a16="http://schemas.microsoft.com/office/drawing/2014/main" xmlns="" id="{FEC32F7C-0655-4C0A-9F48-298DEC7C1C61}"/>
              </a:ext>
            </a:extLst>
          </p:cNvPr>
          <p:cNvSpPr/>
          <p:nvPr/>
        </p:nvSpPr>
        <p:spPr>
          <a:xfrm rot="5400000">
            <a:off x="5021252" y="2188170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AB6FC4AA-C375-44A3-9479-2B108CA72FF6}"/>
              </a:ext>
            </a:extLst>
          </p:cNvPr>
          <p:cNvSpPr/>
          <p:nvPr/>
        </p:nvSpPr>
        <p:spPr>
          <a:xfrm>
            <a:off x="1724910" y="2688533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Customer consent requested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CB968191-A112-4129-80FA-C4D458B5D845}"/>
              </a:ext>
            </a:extLst>
          </p:cNvPr>
          <p:cNvSpPr/>
          <p:nvPr/>
        </p:nvSpPr>
        <p:spPr>
          <a:xfrm>
            <a:off x="3211093" y="2704811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X2 copies printed &amp; signed by customer.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B09F9BC5-DA3A-4D12-8BBC-3F615E8C4842}"/>
              </a:ext>
            </a:extLst>
          </p:cNvPr>
          <p:cNvSpPr/>
          <p:nvPr/>
        </p:nvSpPr>
        <p:spPr>
          <a:xfrm>
            <a:off x="4697276" y="2688533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err="1" smtClean="0">
                <a:solidFill>
                  <a:schemeClr val="tx1"/>
                </a:solidFill>
              </a:rPr>
              <a:t>Jobcard</a:t>
            </a:r>
            <a:r>
              <a:rPr lang="en-GB" sz="1200" dirty="0" smtClean="0">
                <a:solidFill>
                  <a:schemeClr val="tx1"/>
                </a:solidFill>
              </a:rPr>
              <a:t> kept in service reception for follow up.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7" name="Arrow: Right 24">
            <a:extLst>
              <a:ext uri="{FF2B5EF4-FFF2-40B4-BE49-F238E27FC236}">
                <a16:creationId xmlns:a16="http://schemas.microsoft.com/office/drawing/2014/main" xmlns="" id="{B7B2B45F-91EA-46E7-B543-5746C44043EA}"/>
              </a:ext>
            </a:extLst>
          </p:cNvPr>
          <p:cNvSpPr/>
          <p:nvPr/>
        </p:nvSpPr>
        <p:spPr>
          <a:xfrm rot="5400000">
            <a:off x="2048886" y="3695907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8" name="Arrow: Right 25">
            <a:extLst>
              <a:ext uri="{FF2B5EF4-FFF2-40B4-BE49-F238E27FC236}">
                <a16:creationId xmlns:a16="http://schemas.microsoft.com/office/drawing/2014/main" xmlns="" id="{4E9DAA71-32A9-48FE-9956-784F694899E2}"/>
              </a:ext>
            </a:extLst>
          </p:cNvPr>
          <p:cNvSpPr/>
          <p:nvPr/>
        </p:nvSpPr>
        <p:spPr>
          <a:xfrm rot="5400000">
            <a:off x="5021252" y="3728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9" name="Arrow: Right 26">
            <a:extLst>
              <a:ext uri="{FF2B5EF4-FFF2-40B4-BE49-F238E27FC236}">
                <a16:creationId xmlns:a16="http://schemas.microsoft.com/office/drawing/2014/main" xmlns="" id="{A27238A8-D930-458B-9833-2009B66221AE}"/>
              </a:ext>
            </a:extLst>
          </p:cNvPr>
          <p:cNvSpPr/>
          <p:nvPr/>
        </p:nvSpPr>
        <p:spPr>
          <a:xfrm rot="5400000">
            <a:off x="2048886" y="520659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11D2E943-70B4-4C14-B8AC-4C92B8F5362F}"/>
              </a:ext>
            </a:extLst>
          </p:cNvPr>
          <p:cNvSpPr/>
          <p:nvPr/>
        </p:nvSpPr>
        <p:spPr>
          <a:xfrm>
            <a:off x="1724910" y="4199225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Customer data input on EMAC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C4876F2C-7D0B-49DA-A31C-D95B49C056FE}"/>
              </a:ext>
            </a:extLst>
          </p:cNvPr>
          <p:cNvSpPr/>
          <p:nvPr/>
        </p:nvSpPr>
        <p:spPr>
          <a:xfrm>
            <a:off x="3206053" y="4201858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Customer given 1 copy and hard copy kept in filing cabinet for duration of plan</a:t>
            </a:r>
            <a:r>
              <a:rPr lang="en-GB" sz="1100" dirty="0" smtClean="0">
                <a:solidFill>
                  <a:schemeClr val="tx1"/>
                </a:solidFill>
              </a:rPr>
              <a:t>.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3BCA0D61-3DBF-4248-8E03-344ABE4C86C8}"/>
              </a:ext>
            </a:extLst>
          </p:cNvPr>
          <p:cNvSpPr/>
          <p:nvPr/>
        </p:nvSpPr>
        <p:spPr>
          <a:xfrm>
            <a:off x="4697276" y="4199225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Once follow up call completed filed in archiving for 7 years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8114F79F-4863-4543-8377-A9503980BA72}"/>
              </a:ext>
            </a:extLst>
          </p:cNvPr>
          <p:cNvSpPr/>
          <p:nvPr/>
        </p:nvSpPr>
        <p:spPr>
          <a:xfrm>
            <a:off x="1718179" y="5709917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Customer information stored on E-Mac server.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4" name="Arrow: Right 45">
            <a:extLst>
              <a:ext uri="{FF2B5EF4-FFF2-40B4-BE49-F238E27FC236}">
                <a16:creationId xmlns:a16="http://schemas.microsoft.com/office/drawing/2014/main" xmlns="" id="{AB17747B-1E93-4A0D-862D-E437DA074903}"/>
              </a:ext>
            </a:extLst>
          </p:cNvPr>
          <p:cNvSpPr/>
          <p:nvPr/>
        </p:nvSpPr>
        <p:spPr>
          <a:xfrm rot="5400000">
            <a:off x="3530029" y="3728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5" name="Arrow: Right 25">
            <a:extLst>
              <a:ext uri="{FF2B5EF4-FFF2-40B4-BE49-F238E27FC236}">
                <a16:creationId xmlns:a16="http://schemas.microsoft.com/office/drawing/2014/main" xmlns="" id="{4E9DAA71-32A9-48FE-9956-784F694899E2}"/>
              </a:ext>
            </a:extLst>
          </p:cNvPr>
          <p:cNvSpPr/>
          <p:nvPr/>
        </p:nvSpPr>
        <p:spPr>
          <a:xfrm rot="5400000">
            <a:off x="3535070" y="5197616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3BCA0D61-3DBF-4248-8E03-344ABE4C86C8}"/>
              </a:ext>
            </a:extLst>
          </p:cNvPr>
          <p:cNvSpPr/>
          <p:nvPr/>
        </p:nvSpPr>
        <p:spPr>
          <a:xfrm>
            <a:off x="3131215" y="5709917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Digital copy of plan and customer info kept on E-MAC server.</a:t>
            </a:r>
            <a:endParaRPr lang="en-GB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281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52AFF28-1B81-4E4E-BAF2-EA9F5857B598}"/>
              </a:ext>
            </a:extLst>
          </p:cNvPr>
          <p:cNvSpPr/>
          <p:nvPr/>
        </p:nvSpPr>
        <p:spPr>
          <a:xfrm>
            <a:off x="225265" y="1160748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Online service booking</a:t>
            </a:r>
            <a:r>
              <a:rPr lang="en-GB" sz="1200" dirty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5A20DB8A-CA4A-4843-AFAF-505965CC6BFF}"/>
              </a:ext>
            </a:extLst>
          </p:cNvPr>
          <p:cNvSpPr/>
          <p:nvPr/>
        </p:nvSpPr>
        <p:spPr>
          <a:xfrm>
            <a:off x="1718179" y="1177841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Booking request received via e-mail.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6" name="Arrow: Right 9">
            <a:extLst>
              <a:ext uri="{FF2B5EF4-FFF2-40B4-BE49-F238E27FC236}">
                <a16:creationId xmlns:a16="http://schemas.microsoft.com/office/drawing/2014/main" xmlns="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7" name="Arrow: Right 10">
            <a:extLst>
              <a:ext uri="{FF2B5EF4-FFF2-40B4-BE49-F238E27FC236}">
                <a16:creationId xmlns:a16="http://schemas.microsoft.com/office/drawing/2014/main" xmlns="" id="{B08168D8-971C-4924-8F18-A38E19944FC9}"/>
              </a:ext>
            </a:extLst>
          </p:cNvPr>
          <p:cNvSpPr/>
          <p:nvPr/>
        </p:nvSpPr>
        <p:spPr>
          <a:xfrm>
            <a:off x="2879215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25E5490F-C833-488E-AA2A-47DD42F99CD4}"/>
              </a:ext>
            </a:extLst>
          </p:cNvPr>
          <p:cNvSpPr/>
          <p:nvPr/>
        </p:nvSpPr>
        <p:spPr>
          <a:xfrm>
            <a:off x="3211093" y="1161563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Advisor creates booking and prints </a:t>
            </a:r>
            <a:r>
              <a:rPr lang="en-GB" sz="1100" dirty="0" err="1" smtClean="0">
                <a:solidFill>
                  <a:schemeClr val="tx1"/>
                </a:solidFill>
              </a:rPr>
              <a:t>jobcard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9" name="Arrow: Right 12">
            <a:extLst>
              <a:ext uri="{FF2B5EF4-FFF2-40B4-BE49-F238E27FC236}">
                <a16:creationId xmlns:a16="http://schemas.microsoft.com/office/drawing/2014/main" xmlns="" id="{281A8299-3F90-4871-AC81-40F05E7A3791}"/>
              </a:ext>
            </a:extLst>
          </p:cNvPr>
          <p:cNvSpPr/>
          <p:nvPr/>
        </p:nvSpPr>
        <p:spPr>
          <a:xfrm>
            <a:off x="4370971" y="1449188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6CC7D4E-F0F7-45AA-9329-5100EF9D5B5B}"/>
              </a:ext>
            </a:extLst>
          </p:cNvPr>
          <p:cNvSpPr/>
          <p:nvPr/>
        </p:nvSpPr>
        <p:spPr>
          <a:xfrm>
            <a:off x="4702849" y="1160748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Job completed and invoiced.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1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 rot="5400000">
            <a:off x="2042155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2" name="Arrow: Right 17">
            <a:extLst>
              <a:ext uri="{FF2B5EF4-FFF2-40B4-BE49-F238E27FC236}">
                <a16:creationId xmlns:a16="http://schemas.microsoft.com/office/drawing/2014/main" xmlns="" id="{4D8E686B-6816-4C51-9430-F9189D88B497}"/>
              </a:ext>
            </a:extLst>
          </p:cNvPr>
          <p:cNvSpPr/>
          <p:nvPr/>
        </p:nvSpPr>
        <p:spPr>
          <a:xfrm rot="5400000">
            <a:off x="3535069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3" name="Arrow: Right 18">
            <a:extLst>
              <a:ext uri="{FF2B5EF4-FFF2-40B4-BE49-F238E27FC236}">
                <a16:creationId xmlns:a16="http://schemas.microsoft.com/office/drawing/2014/main" xmlns="" id="{FEC32F7C-0655-4C0A-9F48-298DEC7C1C61}"/>
              </a:ext>
            </a:extLst>
          </p:cNvPr>
          <p:cNvSpPr/>
          <p:nvPr/>
        </p:nvSpPr>
        <p:spPr>
          <a:xfrm rot="5400000">
            <a:off x="5021252" y="2188170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AB6FC4AA-C375-44A3-9479-2B108CA72FF6}"/>
              </a:ext>
            </a:extLst>
          </p:cNvPr>
          <p:cNvSpPr/>
          <p:nvPr/>
        </p:nvSpPr>
        <p:spPr>
          <a:xfrm>
            <a:off x="1724910" y="2688533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Customer consent requested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CB968191-A112-4129-80FA-C4D458B5D845}"/>
              </a:ext>
            </a:extLst>
          </p:cNvPr>
          <p:cNvSpPr/>
          <p:nvPr/>
        </p:nvSpPr>
        <p:spPr>
          <a:xfrm>
            <a:off x="3211093" y="2704811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err="1" smtClean="0">
                <a:solidFill>
                  <a:schemeClr val="tx1"/>
                </a:solidFill>
              </a:rPr>
              <a:t>Jobcard</a:t>
            </a:r>
            <a:r>
              <a:rPr lang="en-GB" sz="1200" dirty="0" smtClean="0">
                <a:solidFill>
                  <a:schemeClr val="tx1"/>
                </a:solidFill>
              </a:rPr>
              <a:t> filed in cabinet until booking date.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B09F9BC5-DA3A-4D12-8BBC-3F615E8C4842}"/>
              </a:ext>
            </a:extLst>
          </p:cNvPr>
          <p:cNvSpPr/>
          <p:nvPr/>
        </p:nvSpPr>
        <p:spPr>
          <a:xfrm>
            <a:off x="4697276" y="2688533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err="1">
                <a:solidFill>
                  <a:schemeClr val="tx1"/>
                </a:solidFill>
              </a:rPr>
              <a:t>Jobcard</a:t>
            </a:r>
            <a:r>
              <a:rPr lang="en-GB" sz="1200" dirty="0">
                <a:solidFill>
                  <a:schemeClr val="tx1"/>
                </a:solidFill>
              </a:rPr>
              <a:t> kept in service reception for follow up.</a:t>
            </a:r>
          </a:p>
        </p:txBody>
      </p:sp>
      <p:sp>
        <p:nvSpPr>
          <p:cNvPr id="17" name="Arrow: Right 24">
            <a:extLst>
              <a:ext uri="{FF2B5EF4-FFF2-40B4-BE49-F238E27FC236}">
                <a16:creationId xmlns:a16="http://schemas.microsoft.com/office/drawing/2014/main" xmlns="" id="{B7B2B45F-91EA-46E7-B543-5746C44043EA}"/>
              </a:ext>
            </a:extLst>
          </p:cNvPr>
          <p:cNvSpPr/>
          <p:nvPr/>
        </p:nvSpPr>
        <p:spPr>
          <a:xfrm rot="5400000">
            <a:off x="2048886" y="3695907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8" name="Arrow: Right 25">
            <a:extLst>
              <a:ext uri="{FF2B5EF4-FFF2-40B4-BE49-F238E27FC236}">
                <a16:creationId xmlns:a16="http://schemas.microsoft.com/office/drawing/2014/main" xmlns="" id="{4E9DAA71-32A9-48FE-9956-784F694899E2}"/>
              </a:ext>
            </a:extLst>
          </p:cNvPr>
          <p:cNvSpPr/>
          <p:nvPr/>
        </p:nvSpPr>
        <p:spPr>
          <a:xfrm rot="5400000">
            <a:off x="5021252" y="3728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11D2E943-70B4-4C14-B8AC-4C92B8F5362F}"/>
              </a:ext>
            </a:extLst>
          </p:cNvPr>
          <p:cNvSpPr/>
          <p:nvPr/>
        </p:nvSpPr>
        <p:spPr>
          <a:xfrm>
            <a:off x="1724910" y="4199225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Advisor uploads information onto DMS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C4876F2C-7D0B-49DA-A31C-D95B49C056FE}"/>
              </a:ext>
            </a:extLst>
          </p:cNvPr>
          <p:cNvSpPr/>
          <p:nvPr/>
        </p:nvSpPr>
        <p:spPr>
          <a:xfrm>
            <a:off x="3206053" y="4201858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Customer signs </a:t>
            </a:r>
            <a:r>
              <a:rPr lang="en-GB" sz="1100" dirty="0" err="1" smtClean="0">
                <a:solidFill>
                  <a:schemeClr val="tx1"/>
                </a:solidFill>
              </a:rPr>
              <a:t>jobcard</a:t>
            </a:r>
            <a:r>
              <a:rPr lang="en-GB" sz="1100" dirty="0" smtClean="0">
                <a:solidFill>
                  <a:schemeClr val="tx1"/>
                </a:solidFill>
              </a:rPr>
              <a:t> on booking date giving consent.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3BCA0D61-3DBF-4248-8E03-344ABE4C86C8}"/>
              </a:ext>
            </a:extLst>
          </p:cNvPr>
          <p:cNvSpPr/>
          <p:nvPr/>
        </p:nvSpPr>
        <p:spPr>
          <a:xfrm>
            <a:off x="4697276" y="4199225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Once follow up call completed filed in archiving for 7 years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22" name="Arrow: Right 45">
            <a:extLst>
              <a:ext uri="{FF2B5EF4-FFF2-40B4-BE49-F238E27FC236}">
                <a16:creationId xmlns:a16="http://schemas.microsoft.com/office/drawing/2014/main" xmlns="" id="{AB17747B-1E93-4A0D-862D-E437DA074903}"/>
              </a:ext>
            </a:extLst>
          </p:cNvPr>
          <p:cNvSpPr/>
          <p:nvPr/>
        </p:nvSpPr>
        <p:spPr>
          <a:xfrm rot="5400000">
            <a:off x="3530029" y="3728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3" name="Arrow: Right 25">
            <a:extLst>
              <a:ext uri="{FF2B5EF4-FFF2-40B4-BE49-F238E27FC236}">
                <a16:creationId xmlns:a16="http://schemas.microsoft.com/office/drawing/2014/main" xmlns="" id="{4E9DAA71-32A9-48FE-9956-784F694899E2}"/>
              </a:ext>
            </a:extLst>
          </p:cNvPr>
          <p:cNvSpPr/>
          <p:nvPr/>
        </p:nvSpPr>
        <p:spPr>
          <a:xfrm rot="5400000">
            <a:off x="5026825" y="5197616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3BCA0D61-3DBF-4248-8E03-344ABE4C86C8}"/>
              </a:ext>
            </a:extLst>
          </p:cNvPr>
          <p:cNvSpPr/>
          <p:nvPr/>
        </p:nvSpPr>
        <p:spPr>
          <a:xfrm>
            <a:off x="4702849" y="5709917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History stored on </a:t>
            </a:r>
            <a:r>
              <a:rPr lang="en-GB" sz="1100" dirty="0" err="1" smtClean="0">
                <a:solidFill>
                  <a:schemeClr val="tx1"/>
                </a:solidFill>
              </a:rPr>
              <a:t>Kerridge</a:t>
            </a:r>
            <a:r>
              <a:rPr lang="en-GB" sz="1100" dirty="0" smtClean="0">
                <a:solidFill>
                  <a:schemeClr val="tx1"/>
                </a:solidFill>
              </a:rPr>
              <a:t> server.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11D2E943-70B4-4C14-B8AC-4C92B8F5362F}"/>
              </a:ext>
            </a:extLst>
          </p:cNvPr>
          <p:cNvSpPr/>
          <p:nvPr/>
        </p:nvSpPr>
        <p:spPr>
          <a:xfrm>
            <a:off x="1718179" y="5709917"/>
            <a:ext cx="1080000" cy="8640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Customer data stored on </a:t>
            </a:r>
            <a:r>
              <a:rPr lang="en-GB" sz="1200" dirty="0" err="1" smtClean="0">
                <a:solidFill>
                  <a:schemeClr val="tx1"/>
                </a:solidFill>
              </a:rPr>
              <a:t>Kerridge</a:t>
            </a:r>
            <a:r>
              <a:rPr lang="en-GB" sz="1200" dirty="0" smtClean="0">
                <a:solidFill>
                  <a:schemeClr val="tx1"/>
                </a:solidFill>
              </a:rPr>
              <a:t> server.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6" name="Arrow: Right 25">
            <a:extLst>
              <a:ext uri="{FF2B5EF4-FFF2-40B4-BE49-F238E27FC236}">
                <a16:creationId xmlns:a16="http://schemas.microsoft.com/office/drawing/2014/main" xmlns="" id="{4E9DAA71-32A9-48FE-9956-784F694899E2}"/>
              </a:ext>
            </a:extLst>
          </p:cNvPr>
          <p:cNvSpPr/>
          <p:nvPr/>
        </p:nvSpPr>
        <p:spPr>
          <a:xfrm rot="5400000">
            <a:off x="2042155" y="5197616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100375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8488</TotalTime>
  <Words>584</Words>
  <Application>Microsoft Office PowerPoint</Application>
  <PresentationFormat>Custom</PresentationFormat>
  <Paragraphs>86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ASE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ASE</dc:creator>
  <cp:lastModifiedBy>R01greenm</cp:lastModifiedBy>
  <cp:revision>135</cp:revision>
  <dcterms:created xsi:type="dcterms:W3CDTF">2012-09-04T08:39:57Z</dcterms:created>
  <dcterms:modified xsi:type="dcterms:W3CDTF">2019-01-17T10:24:34Z</dcterms:modified>
</cp:coreProperties>
</file>