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9" r:id="rId2"/>
    <p:sldId id="317" r:id="rId3"/>
    <p:sldId id="322" r:id="rId4"/>
    <p:sldId id="334" r:id="rId5"/>
    <p:sldId id="325" r:id="rId6"/>
    <p:sldId id="326" r:id="rId7"/>
    <p:sldId id="329" r:id="rId8"/>
    <p:sldId id="330" r:id="rId9"/>
    <p:sldId id="337" r:id="rId10"/>
    <p:sldId id="321" r:id="rId11"/>
    <p:sldId id="331" r:id="rId12"/>
    <p:sldId id="332" r:id="rId13"/>
    <p:sldId id="335" r:id="rId14"/>
    <p:sldId id="333" r:id="rId15"/>
    <p:sldId id="336" r:id="rId16"/>
  </p:sldIdLst>
  <p:sldSz cx="12192000" cy="6858000"/>
  <p:notesSz cx="6858000" cy="9144000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88" autoAdjust="0"/>
  </p:normalViewPr>
  <p:slideViewPr>
    <p:cSldViewPr>
      <p:cViewPr varScale="1">
        <p:scale>
          <a:sx n="110" d="100"/>
          <a:sy n="110" d="100"/>
        </p:scale>
        <p:origin x="61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3/13/2018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3/13/2018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</a:t>
            </a:r>
            <a:r>
              <a:rPr lang="en-GB" dirty="0" smtClean="0"/>
              <a:t>Sales Enquiry 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Customer Enquiry (</a:t>
            </a:r>
            <a:r>
              <a:rPr lang="en-GB" sz="1200" b="1" dirty="0" err="1" smtClean="0">
                <a:solidFill>
                  <a:schemeClr val="tx1"/>
                </a:solidFill>
              </a:rPr>
              <a:t>online,phone,walk</a:t>
            </a:r>
            <a:r>
              <a:rPr lang="en-GB" sz="1200" b="1" dirty="0" smtClean="0">
                <a:solidFill>
                  <a:schemeClr val="tx1"/>
                </a:solidFill>
              </a:rPr>
              <a:t> in)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84492"/>
            <a:ext cx="1105686" cy="871089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Sales executive captures customer information using CIF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4670307" y="1184492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Test drive form produced and signed by customer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61946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Proceed to Sale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3186565" y="119148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Information from CIF added into </a:t>
            </a:r>
            <a:r>
              <a:rPr lang="en-GB" sz="1200" dirty="0" err="1" smtClean="0">
                <a:solidFill>
                  <a:schemeClr val="tx1"/>
                </a:solidFill>
              </a:rPr>
              <a:t>Dealerweb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6AFB488D-3167-4214-BD93-BD8B80351E8D}"/>
              </a:ext>
            </a:extLst>
          </p:cNvPr>
          <p:cNvSpPr/>
          <p:nvPr/>
        </p:nvSpPr>
        <p:spPr>
          <a:xfrm rot="5400000">
            <a:off x="2042155" y="2222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183DEEE2-07E0-4CC7-9BB4-0B23F9256FD3}"/>
              </a:ext>
            </a:extLst>
          </p:cNvPr>
          <p:cNvSpPr/>
          <p:nvPr/>
        </p:nvSpPr>
        <p:spPr>
          <a:xfrm>
            <a:off x="1683643" y="2852936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CIF form stays with sales exec in sales office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0" name="Arrow: Right 17">
            <a:extLst>
              <a:ext uri="{FF2B5EF4-FFF2-40B4-BE49-F238E27FC236}">
                <a16:creationId xmlns:a16="http://schemas.microsoft.com/office/drawing/2014/main" xmlns="" id="{6AFB488D-3167-4214-BD93-BD8B80351E8D}"/>
              </a:ext>
            </a:extLst>
          </p:cNvPr>
          <p:cNvSpPr/>
          <p:nvPr/>
        </p:nvSpPr>
        <p:spPr>
          <a:xfrm rot="5400000">
            <a:off x="3551704" y="224228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183DEEE2-07E0-4CC7-9BB4-0B23F9256FD3}"/>
              </a:ext>
            </a:extLst>
          </p:cNvPr>
          <p:cNvSpPr/>
          <p:nvPr/>
        </p:nvSpPr>
        <p:spPr>
          <a:xfrm>
            <a:off x="3168565" y="2849069"/>
            <a:ext cx="1116000" cy="85054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Information stored on </a:t>
            </a:r>
            <a:r>
              <a:rPr lang="en-GB" sz="1200" dirty="0" err="1" smtClean="0">
                <a:solidFill>
                  <a:schemeClr val="tx1"/>
                </a:solidFill>
              </a:rPr>
              <a:t>dealerweb</a:t>
            </a:r>
            <a:r>
              <a:rPr lang="en-GB" sz="1200" dirty="0" smtClean="0">
                <a:solidFill>
                  <a:schemeClr val="tx1"/>
                </a:solidFill>
              </a:rPr>
              <a:t> for follow ups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2" name="Arrow: Right 17">
            <a:extLst>
              <a:ext uri="{FF2B5EF4-FFF2-40B4-BE49-F238E27FC236}">
                <a16:creationId xmlns:a16="http://schemas.microsoft.com/office/drawing/2014/main" xmlns="" id="{6AFB488D-3167-4214-BD93-BD8B80351E8D}"/>
              </a:ext>
            </a:extLst>
          </p:cNvPr>
          <p:cNvSpPr/>
          <p:nvPr/>
        </p:nvSpPr>
        <p:spPr>
          <a:xfrm rot="5400000">
            <a:off x="4994283" y="22436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183DEEE2-07E0-4CC7-9BB4-0B23F9256FD3}"/>
              </a:ext>
            </a:extLst>
          </p:cNvPr>
          <p:cNvSpPr/>
          <p:nvPr/>
        </p:nvSpPr>
        <p:spPr>
          <a:xfrm>
            <a:off x="4670307" y="2826361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Copy of drivers licence taken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5" name="Arrow: Right 17">
            <a:extLst>
              <a:ext uri="{FF2B5EF4-FFF2-40B4-BE49-F238E27FC236}">
                <a16:creationId xmlns:a16="http://schemas.microsoft.com/office/drawing/2014/main" xmlns="" id="{6AFB488D-3167-4214-BD93-BD8B80351E8D}"/>
              </a:ext>
            </a:extLst>
          </p:cNvPr>
          <p:cNvSpPr/>
          <p:nvPr/>
        </p:nvSpPr>
        <p:spPr>
          <a:xfrm rot="5400000">
            <a:off x="4994283" y="3905726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183DEEE2-07E0-4CC7-9BB4-0B23F9256FD3}"/>
              </a:ext>
            </a:extLst>
          </p:cNvPr>
          <p:cNvSpPr/>
          <p:nvPr/>
        </p:nvSpPr>
        <p:spPr>
          <a:xfrm>
            <a:off x="4674123" y="4433072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Test drive form and licence  stored with CIF in sales office 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7" name="Arrow: Right 17">
            <a:extLst>
              <a:ext uri="{FF2B5EF4-FFF2-40B4-BE49-F238E27FC236}">
                <a16:creationId xmlns:a16="http://schemas.microsoft.com/office/drawing/2014/main" xmlns="" id="{6AFB488D-3167-4214-BD93-BD8B80351E8D}"/>
              </a:ext>
            </a:extLst>
          </p:cNvPr>
          <p:cNvSpPr/>
          <p:nvPr/>
        </p:nvSpPr>
        <p:spPr>
          <a:xfrm rot="5400000">
            <a:off x="2025619" y="3897558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183DEEE2-07E0-4CC7-9BB4-0B23F9256FD3}"/>
              </a:ext>
            </a:extLst>
          </p:cNvPr>
          <p:cNvSpPr/>
          <p:nvPr/>
        </p:nvSpPr>
        <p:spPr>
          <a:xfrm>
            <a:off x="1716842" y="4433072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CIF form shredded once enquiry is dead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9" name="Arrow: Right 17">
            <a:extLst>
              <a:ext uri="{FF2B5EF4-FFF2-40B4-BE49-F238E27FC236}">
                <a16:creationId xmlns:a16="http://schemas.microsoft.com/office/drawing/2014/main" xmlns="" id="{6AFB488D-3167-4214-BD93-BD8B80351E8D}"/>
              </a:ext>
            </a:extLst>
          </p:cNvPr>
          <p:cNvSpPr/>
          <p:nvPr/>
        </p:nvSpPr>
        <p:spPr>
          <a:xfrm rot="5400000">
            <a:off x="3551705" y="3924752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183DEEE2-07E0-4CC7-9BB4-0B23F9256FD3}"/>
              </a:ext>
            </a:extLst>
          </p:cNvPr>
          <p:cNvSpPr/>
          <p:nvPr/>
        </p:nvSpPr>
        <p:spPr>
          <a:xfrm>
            <a:off x="3194979" y="4433072"/>
            <a:ext cx="1145498" cy="887865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Information stored on </a:t>
            </a:r>
            <a:r>
              <a:rPr lang="en-GB" sz="1200" dirty="0" err="1" smtClean="0">
                <a:solidFill>
                  <a:schemeClr val="tx1"/>
                </a:solidFill>
              </a:rPr>
              <a:t>dealerweb</a:t>
            </a:r>
            <a:r>
              <a:rPr lang="en-GB" sz="1200" dirty="0" smtClean="0">
                <a:solidFill>
                  <a:schemeClr val="tx1"/>
                </a:solidFill>
              </a:rPr>
              <a:t> indefinitely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1" name="Arrow: Right 17">
            <a:extLst>
              <a:ext uri="{FF2B5EF4-FFF2-40B4-BE49-F238E27FC236}">
                <a16:creationId xmlns:a16="http://schemas.microsoft.com/office/drawing/2014/main" xmlns="" id="{6AFB488D-3167-4214-BD93-BD8B80351E8D}"/>
              </a:ext>
            </a:extLst>
          </p:cNvPr>
          <p:cNvSpPr/>
          <p:nvPr/>
        </p:nvSpPr>
        <p:spPr>
          <a:xfrm rot="5400000">
            <a:off x="5012283" y="551950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183DEEE2-07E0-4CC7-9BB4-0B23F9256FD3}"/>
              </a:ext>
            </a:extLst>
          </p:cNvPr>
          <p:cNvSpPr/>
          <p:nvPr/>
        </p:nvSpPr>
        <p:spPr>
          <a:xfrm>
            <a:off x="4670307" y="5993904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Test drive form &amp; licence shredded once enquiry is dead 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782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Loan car System (Coopers)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Loan car Hire system / Booking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699333" y="115530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Sales Exec inputs </a:t>
            </a:r>
            <a:r>
              <a:rPr lang="en-GB" sz="1050" dirty="0">
                <a:solidFill>
                  <a:schemeClr val="tx1"/>
                </a:solidFill>
              </a:rPr>
              <a:t>customer data on Coopers online system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681703" y="115530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Insurance cover note printed, 1x customer, 1x dealer copy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6201401" y="115530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Customer signs both cover notes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7664602" y="12199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Customer keeps 1x copy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Dealer files 1x copy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31620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Customer driving licence details enter into Coppers</a:t>
            </a: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xmlns="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xmlns="" id="{9507442D-BBBC-4087-A56C-2DAC8792E712}"/>
              </a:ext>
            </a:extLst>
          </p:cNvPr>
          <p:cNvSpPr/>
          <p:nvPr/>
        </p:nvSpPr>
        <p:spPr>
          <a:xfrm>
            <a:off x="8844399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3CD2432F-2313-49B4-91EF-82163626A7FC}"/>
              </a:ext>
            </a:extLst>
          </p:cNvPr>
          <p:cNvSpPr/>
          <p:nvPr/>
        </p:nvSpPr>
        <p:spPr>
          <a:xfrm>
            <a:off x="10703998" y="12199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Dealer copy kept in </a:t>
            </a:r>
            <a:r>
              <a:rPr lang="en-GB" sz="1000" dirty="0" smtClean="0">
                <a:solidFill>
                  <a:schemeClr val="tx1"/>
                </a:solidFill>
              </a:rPr>
              <a:t>deal file, </a:t>
            </a:r>
            <a:r>
              <a:rPr lang="en-GB" sz="1000" dirty="0">
                <a:solidFill>
                  <a:schemeClr val="tx1"/>
                </a:solidFill>
              </a:rPr>
              <a:t>including off hire signed document</a:t>
            </a:r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xmlns="" id="{F6A7833B-B677-43D7-B697-BE097D0BA54A}"/>
              </a:ext>
            </a:extLst>
          </p:cNvPr>
          <p:cNvSpPr/>
          <p:nvPr/>
        </p:nvSpPr>
        <p:spPr>
          <a:xfrm>
            <a:off x="10334927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1047264C-73C3-4F85-A2F9-7973F6535DF6}"/>
              </a:ext>
            </a:extLst>
          </p:cNvPr>
          <p:cNvSpPr/>
          <p:nvPr/>
        </p:nvSpPr>
        <p:spPr>
          <a:xfrm>
            <a:off x="9160799" y="12199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Off hire copy printed 1x copy kept by dealer</a:t>
            </a:r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xmlns="" id="{9633AE86-24C2-40FF-90DF-2A06B47C1291}"/>
              </a:ext>
            </a:extLst>
          </p:cNvPr>
          <p:cNvSpPr/>
          <p:nvPr/>
        </p:nvSpPr>
        <p:spPr>
          <a:xfrm rot="5400000">
            <a:off x="2042155" y="2222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5BC9F081-A956-4AAB-9A26-E1BD8DE0BDCF}"/>
              </a:ext>
            </a:extLst>
          </p:cNvPr>
          <p:cNvSpPr/>
          <p:nvPr/>
        </p:nvSpPr>
        <p:spPr>
          <a:xfrm>
            <a:off x="1683732" y="2812251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Vehicle &amp; customer details kept on Coppers </a:t>
            </a:r>
            <a:r>
              <a:rPr lang="en-GB" sz="1200" dirty="0" smtClean="0">
                <a:solidFill>
                  <a:schemeClr val="tx1"/>
                </a:solidFill>
              </a:rPr>
              <a:t>database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77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Toyota Customer Relations - COMPASS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Toyota Customer Relations COMPASS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3227447" y="119148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Dealer staff creates customer case on COMPASS inputting vehicle &amp; customer details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683095" y="1167624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Investigation of concern/complaint carried out by Sales Exec/Manager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6156184" y="114773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Findings entered onto COMPASS system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3227447" y="280396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Vehicle &amp; customer details kept on COMPASS system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3551423" y="224975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35691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Customer raises concern or complaint with </a:t>
            </a:r>
            <a:r>
              <a:rPr lang="en-GB" sz="1100" dirty="0" smtClean="0">
                <a:solidFill>
                  <a:schemeClr val="tx1"/>
                </a:solidFill>
              </a:rPr>
              <a:t>Sales </a:t>
            </a:r>
            <a:r>
              <a:rPr lang="en-GB" sz="1100" dirty="0">
                <a:solidFill>
                  <a:schemeClr val="tx1"/>
                </a:solidFill>
              </a:rPr>
              <a:t>dept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768513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CR request more information or accept findings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xmlns="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xmlns="" id="{9507442D-BBBC-4087-A56C-2DAC8792E712}"/>
              </a:ext>
            </a:extLst>
          </p:cNvPr>
          <p:cNvSpPr/>
          <p:nvPr/>
        </p:nvSpPr>
        <p:spPr>
          <a:xfrm>
            <a:off x="8844399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3CD2432F-2313-49B4-91EF-82163626A7FC}"/>
              </a:ext>
            </a:extLst>
          </p:cNvPr>
          <p:cNvSpPr/>
          <p:nvPr/>
        </p:nvSpPr>
        <p:spPr>
          <a:xfrm>
            <a:off x="9175663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Case Closed after 14 Days in happy with resolution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138ABEB9-2A32-4496-9CF2-7BD47AFF3122}"/>
              </a:ext>
            </a:extLst>
          </p:cNvPr>
          <p:cNvSpPr/>
          <p:nvPr/>
        </p:nvSpPr>
        <p:spPr>
          <a:xfrm rot="5400000">
            <a:off x="3562267" y="386222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40BF7DA2-B69E-42E1-B671-F83EE9D10B14}"/>
              </a:ext>
            </a:extLst>
          </p:cNvPr>
          <p:cNvSpPr/>
          <p:nvPr/>
        </p:nvSpPr>
        <p:spPr>
          <a:xfrm>
            <a:off x="3227447" y="441643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Future access to this case available if required by Toyota &amp; dealer</a:t>
            </a:r>
          </a:p>
        </p:txBody>
      </p:sp>
    </p:spTree>
    <p:extLst>
      <p:ext uri="{BB962C8B-B14F-4D97-AF65-F5344CB8AC3E}">
        <p14:creationId xmlns:p14="http://schemas.microsoft.com/office/powerpoint/2010/main" val="2054293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E-</a:t>
            </a:r>
            <a:r>
              <a:rPr lang="en-GB" dirty="0" err="1"/>
              <a:t>Toyotamail</a:t>
            </a:r>
            <a:r>
              <a:rPr lang="en-GB" dirty="0"/>
              <a:t>, E-Marketing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E-</a:t>
            </a:r>
            <a:r>
              <a:rPr lang="en-GB" sz="1200" b="1" dirty="0" err="1">
                <a:solidFill>
                  <a:schemeClr val="tx1"/>
                </a:solidFill>
              </a:rPr>
              <a:t>Toyotamail</a:t>
            </a:r>
            <a:r>
              <a:rPr lang="en-GB" sz="12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</a:rPr>
              <a:t>E-Marketing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3227447" y="119148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Direct marketing supplies email addresses relevant to requested customer and vehicle target range.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683095" y="1167624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Selected customer email addresses uploaded into E-Toyota system.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6164987" y="116539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Campaign scheduled and sent to selected customer emails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3227447" y="280396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Campaign report available via 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E-</a:t>
            </a:r>
            <a:r>
              <a:rPr lang="en-GB" sz="900" dirty="0" err="1">
                <a:solidFill>
                  <a:schemeClr val="tx1"/>
                </a:solidFill>
              </a:rPr>
              <a:t>Toyotamail</a:t>
            </a:r>
            <a:r>
              <a:rPr lang="en-GB" sz="900" dirty="0">
                <a:solidFill>
                  <a:schemeClr val="tx1"/>
                </a:solidFill>
              </a:rPr>
              <a:t>, including bounced, unsubscribed email addresses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3551423" y="224975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35691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Dealership manager creates email marketing campaign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768513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Bounced emails and unsubscribed checked or removed from DMS</a:t>
            </a: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xmlns="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138ABEB9-2A32-4496-9CF2-7BD47AFF3122}"/>
              </a:ext>
            </a:extLst>
          </p:cNvPr>
          <p:cNvSpPr/>
          <p:nvPr/>
        </p:nvSpPr>
        <p:spPr>
          <a:xfrm rot="5400000">
            <a:off x="3562267" y="386222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40BF7DA2-B69E-42E1-B671-F83EE9D10B14}"/>
              </a:ext>
            </a:extLst>
          </p:cNvPr>
          <p:cNvSpPr/>
          <p:nvPr/>
        </p:nvSpPr>
        <p:spPr>
          <a:xfrm>
            <a:off x="3227447" y="441643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Future access to this report is available if required by Toyota &amp; dealer</a:t>
            </a:r>
          </a:p>
        </p:txBody>
      </p:sp>
    </p:spTree>
    <p:extLst>
      <p:ext uri="{BB962C8B-B14F-4D97-AF65-F5344CB8AC3E}">
        <p14:creationId xmlns:p14="http://schemas.microsoft.com/office/powerpoint/2010/main" val="3117770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</a:t>
            </a:r>
            <a:r>
              <a:rPr lang="en-GB" dirty="0" smtClean="0"/>
              <a:t>– Toyota Motor Insurance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Drive Home and Full TMI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3227447" y="119148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Customer calls TMI to verify the details and activate the Drive Home cover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683095" y="1167624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Sales Exec goes into system to add registration number and start date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6164987" y="116539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Policy documents and certificate emailed to dealership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35691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Sales exec loads customer and vehicle info into TMI System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20" name="Arrow: Right 17">
            <a:extLst>
              <a:ext uri="{FF2B5EF4-FFF2-40B4-BE49-F238E27FC236}">
                <a16:creationId xmlns:a16="http://schemas.microsoft.com/office/drawing/2014/main" xmlns="" id="{138ABEB9-2A32-4496-9CF2-7BD47AFF3122}"/>
              </a:ext>
            </a:extLst>
          </p:cNvPr>
          <p:cNvSpPr/>
          <p:nvPr/>
        </p:nvSpPr>
        <p:spPr>
          <a:xfrm rot="5400000">
            <a:off x="6488963" y="219757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6164987" y="272569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Policy documents and certificate printed, 1 copy to customer and 1 copy in deal file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3" name="Arrow: Right 17">
            <a:extLst>
              <a:ext uri="{FF2B5EF4-FFF2-40B4-BE49-F238E27FC236}">
                <a16:creationId xmlns:a16="http://schemas.microsoft.com/office/drawing/2014/main" xmlns="" id="{138ABEB9-2A32-4496-9CF2-7BD47AFF3122}"/>
              </a:ext>
            </a:extLst>
          </p:cNvPr>
          <p:cNvSpPr/>
          <p:nvPr/>
        </p:nvSpPr>
        <p:spPr>
          <a:xfrm rot="5400000">
            <a:off x="2059667" y="2204748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36627" y="272569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Customer supplied ref code and free phone number</a:t>
            </a:r>
            <a:endParaRPr lang="en-GB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186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</a:t>
            </a:r>
            <a:r>
              <a:rPr lang="en-GB" dirty="0" smtClean="0"/>
              <a:t>GEN3 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G3 Paint Protection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3246117" y="118483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Certificate produced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3551423" y="224975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35691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Customer information and URN entered into GEN3 system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40BF7DA2-B69E-42E1-B671-F83EE9D10B14}"/>
              </a:ext>
            </a:extLst>
          </p:cNvPr>
          <p:cNvSpPr/>
          <p:nvPr/>
        </p:nvSpPr>
        <p:spPr>
          <a:xfrm>
            <a:off x="3227447" y="2852936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Certificate printed. 1 copy to customer and 1 copy in deal file</a:t>
            </a:r>
            <a:endParaRPr lang="en-GB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08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Value Chain Reporting (VCR)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Value Chain Reporting VCR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3227447" y="119148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DMS upload includes, customer name, address, </a:t>
            </a:r>
            <a:r>
              <a:rPr lang="en-GB" sz="900" dirty="0" err="1">
                <a:solidFill>
                  <a:schemeClr val="tx1"/>
                </a:solidFill>
              </a:rPr>
              <a:t>reg</a:t>
            </a:r>
            <a:r>
              <a:rPr lang="en-GB" sz="900" dirty="0">
                <a:solidFill>
                  <a:schemeClr val="tx1"/>
                </a:solidFill>
              </a:rPr>
              <a:t>, chassis no, invoice details / value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3551423" y="224975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35691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DMS automatic daily upload completed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40BF7DA2-B69E-42E1-B671-F83EE9D10B14}"/>
              </a:ext>
            </a:extLst>
          </p:cNvPr>
          <p:cNvSpPr/>
          <p:nvPr/>
        </p:nvSpPr>
        <p:spPr>
          <a:xfrm>
            <a:off x="3227447" y="2852936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Future access to uploaded details is available if required by Toyota &amp; dealer</a:t>
            </a:r>
          </a:p>
        </p:txBody>
      </p:sp>
    </p:spTree>
    <p:extLst>
      <p:ext uri="{BB962C8B-B14F-4D97-AF65-F5344CB8AC3E}">
        <p14:creationId xmlns:p14="http://schemas.microsoft.com/office/powerpoint/2010/main" val="1355755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 </a:t>
            </a:r>
            <a:r>
              <a:rPr lang="en-GB" dirty="0" smtClean="0"/>
              <a:t>– Sales Purchase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53555" y="2086823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Purchase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42242" y="2060848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information entered onto Auto Protect </a:t>
            </a:r>
            <a:r>
              <a:rPr lang="en-GB" sz="1200" dirty="0" err="1" smtClean="0">
                <a:solidFill>
                  <a:schemeClr val="tx1"/>
                </a:solidFill>
              </a:rPr>
              <a:t>i</a:t>
            </a:r>
            <a:r>
              <a:rPr lang="en-GB" sz="1200" dirty="0" smtClean="0">
                <a:solidFill>
                  <a:schemeClr val="tx1"/>
                </a:solidFill>
              </a:rPr>
              <a:t>-comply system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435803" y="23128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929875" y="23128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707894" y="2058537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Order form produced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421631" y="2313284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6221790" y="2063768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Information input onto V8 DMS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914000" y="2276872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92815" y="304931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48973" y="3571540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consent given 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7779057" y="2063768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Vehicle service history keep indefinitely on DMS </a:t>
            </a: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xmlns="" id="{1A7198F9-B791-48CA-9B6A-258E48F59C73}"/>
              </a:ext>
            </a:extLst>
          </p:cNvPr>
          <p:cNvSpPr/>
          <p:nvPr/>
        </p:nvSpPr>
        <p:spPr>
          <a:xfrm>
            <a:off x="7404530" y="2307609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xmlns="" id="{9507442D-BBBC-4087-A56C-2DAC8792E712}"/>
              </a:ext>
            </a:extLst>
          </p:cNvPr>
          <p:cNvSpPr/>
          <p:nvPr/>
        </p:nvSpPr>
        <p:spPr>
          <a:xfrm>
            <a:off x="8947827" y="232904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3CD2432F-2313-49B4-91EF-82163626A7FC}"/>
              </a:ext>
            </a:extLst>
          </p:cNvPr>
          <p:cNvSpPr/>
          <p:nvPr/>
        </p:nvSpPr>
        <p:spPr>
          <a:xfrm>
            <a:off x="9235041" y="2063768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Target data removed if advised by customer vehicle no longer owned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1047264C-73C3-4F85-A2F9-7973F6535DF6}"/>
              </a:ext>
            </a:extLst>
          </p:cNvPr>
          <p:cNvSpPr/>
          <p:nvPr/>
        </p:nvSpPr>
        <p:spPr>
          <a:xfrm>
            <a:off x="3243753" y="2065389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FCA paperwork produced after completing a demands &amp; needs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8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3585729" y="304931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3247660" y="3571540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signs on completion of demands &amp; needs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0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3585729" y="459782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3243753" y="5066060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Printed and copy given to customer and copy in deal file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3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5049870" y="304931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4707894" y="3571540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</a:t>
            </a:r>
            <a:r>
              <a:rPr lang="en-GB" sz="1200" dirty="0" smtClean="0">
                <a:solidFill>
                  <a:schemeClr val="tx1"/>
                </a:solidFill>
              </a:rPr>
              <a:t>r signs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6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5085401" y="456575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4743608" y="5084543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Printed and copy given to customer and copy in deal file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8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6563766" y="304931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6223211" y="3564065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Data stored on DMS unless customer requests removal 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669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</a:t>
            </a:r>
            <a:r>
              <a:rPr lang="en-GB" dirty="0" smtClean="0"/>
              <a:t>Finance Application TFS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TFS Finance Application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Customer data entered onto finance proposal form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665654" y="1134340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Invoice raised to finance company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1718179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Proposal form signed by customer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3199050" y="111532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Finance Documents produced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368632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1718179" y="418005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Proposal form stored in deal file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0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3523026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3199050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Finance Documents signed by customer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3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3523027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3206546" y="418005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Copy of finance documents stored in deal file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6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4989630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659778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Invoice and customer ID uploaded to </a:t>
            </a:r>
            <a:r>
              <a:rPr lang="en-GB" sz="1200" dirty="0" err="1" smtClean="0">
                <a:solidFill>
                  <a:schemeClr val="tx1"/>
                </a:solidFill>
              </a:rPr>
              <a:t>Ngage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8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4983754" y="370686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659778" y="4190844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Data stored on </a:t>
            </a:r>
            <a:r>
              <a:rPr lang="en-GB" sz="1200" dirty="0" err="1" smtClean="0">
                <a:solidFill>
                  <a:schemeClr val="tx1"/>
                </a:solidFill>
              </a:rPr>
              <a:t>Ngage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0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5880258" y="1429869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6266862" y="1134340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chemeClr val="tx1"/>
                </a:solidFill>
              </a:rPr>
              <a:t>Aggreement</a:t>
            </a:r>
            <a:r>
              <a:rPr lang="en-GB" sz="1200" dirty="0" smtClean="0">
                <a:solidFill>
                  <a:schemeClr val="tx1"/>
                </a:solidFill>
              </a:rPr>
              <a:t> Activated by TFS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158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</a:t>
            </a:r>
            <a:r>
              <a:rPr lang="en-GB" dirty="0" smtClean="0"/>
              <a:t>Finance Application PFS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PFS</a:t>
            </a:r>
            <a:r>
              <a:rPr lang="en-GB" sz="1200" b="1" dirty="0" smtClean="0">
                <a:solidFill>
                  <a:schemeClr val="tx1"/>
                </a:solidFill>
              </a:rPr>
              <a:t> Finance Application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Customer data entered onto finance proposal form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665654" y="1134340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tx1"/>
                </a:solidFill>
              </a:rPr>
              <a:t>Finance Documents produced by PFS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1718179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Proposal form signed by customer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3185634" y="1157732"/>
            <a:ext cx="1050733" cy="852808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Customer proposal info entered onto relevant lenders system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8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368632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1718179" y="418005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Proposal form emailed to PFS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0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3523026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3199050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info held on relevant lenders system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6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4989630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659778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Finance docs emailed back to dealership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8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4983754" y="370686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659778" y="4190844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signs finance docs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0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5880258" y="1429869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6266862" y="1134340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Invoice produced to finance company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4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4983754" y="5178884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659778" y="5650274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Copy of signed documents stored in deal file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3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5178884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1718179" y="567156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Proposal form stored in deal file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5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6636060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6312084" y="2693206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Invoice, proofs and signed finance docs emailed back to PFS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6636060" y="368632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6312084" y="4190844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PFS emails all required documents back to lender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9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6636060" y="520617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6312084" y="5647556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PFS stores copies of the above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41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7482890" y="144925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7868070" y="1134340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Finance deal activated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729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</a:t>
            </a:r>
            <a:r>
              <a:rPr lang="en-GB" dirty="0" smtClean="0"/>
              <a:t>Motability Application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Motability </a:t>
            </a:r>
            <a:r>
              <a:rPr lang="en-GB" sz="1200" b="1" dirty="0" smtClean="0">
                <a:solidFill>
                  <a:schemeClr val="tx1"/>
                </a:solidFill>
              </a:rPr>
              <a:t>Order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Customer to complete a </a:t>
            </a:r>
            <a:r>
              <a:rPr lang="en-GB" sz="800" dirty="0" err="1" smtClean="0">
                <a:solidFill>
                  <a:schemeClr val="tx1"/>
                </a:solidFill>
              </a:rPr>
              <a:t>Motabilty</a:t>
            </a:r>
            <a:r>
              <a:rPr lang="en-GB" sz="800" dirty="0" smtClean="0">
                <a:solidFill>
                  <a:schemeClr val="tx1"/>
                </a:solidFill>
              </a:rPr>
              <a:t> Suitability questionnaire and driver consent form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665654" y="1134340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Application completed via Motability online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6156184" y="114773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Application goes live once customer enters secure pin number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1718179" y="283155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Information stored in deal file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3199050" y="111532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Customer provides proof of entitlement and 2 proofs of address 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8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3523026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3199050" y="283155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Information stored in deal file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0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4989630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4665654" y="283155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Information retained by Motability 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875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Service Plan Quote/Sale (</a:t>
            </a:r>
            <a:r>
              <a:rPr lang="en-GB" dirty="0" err="1"/>
              <a:t>Emac</a:t>
            </a:r>
            <a:r>
              <a:rPr lang="en-GB" dirty="0"/>
              <a:t>)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171832" y="1170342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Service Plan Quote/Sale (</a:t>
            </a:r>
            <a:r>
              <a:rPr lang="en-GB" sz="1200" b="1" dirty="0" err="1">
                <a:solidFill>
                  <a:schemeClr val="tx1"/>
                </a:solidFill>
              </a:rPr>
              <a:t>Emac</a:t>
            </a:r>
            <a:r>
              <a:rPr lang="en-GB" sz="12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0062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Sales admin inputs </a:t>
            </a:r>
            <a:r>
              <a:rPr lang="en-GB" sz="1100" dirty="0">
                <a:solidFill>
                  <a:schemeClr val="tx1"/>
                </a:solidFill>
              </a:rPr>
              <a:t>customer data on </a:t>
            </a:r>
            <a:r>
              <a:rPr lang="en-GB" sz="1100" dirty="0" err="1">
                <a:solidFill>
                  <a:schemeClr val="tx1"/>
                </a:solidFill>
              </a:rPr>
              <a:t>Emac</a:t>
            </a:r>
            <a:r>
              <a:rPr lang="en-GB" sz="1100" dirty="0">
                <a:solidFill>
                  <a:schemeClr val="tx1"/>
                </a:solidFill>
              </a:rPr>
              <a:t> online system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722768" y="12199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Service plan sold customer bank details inputted onto </a:t>
            </a:r>
            <a:r>
              <a:rPr lang="en-GB" sz="1100" dirty="0" err="1">
                <a:solidFill>
                  <a:schemeClr val="tx1"/>
                </a:solidFill>
              </a:rPr>
              <a:t>Emac</a:t>
            </a:r>
            <a:r>
              <a:rPr lang="en-GB" sz="1100" dirty="0">
                <a:solidFill>
                  <a:schemeClr val="tx1"/>
                </a:solidFill>
              </a:rPr>
              <a:t> system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6201401" y="12199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Service plan agreement printed and signed by customer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7664602" y="12199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Customer keeps 1x copy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Dealer files 1x copy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31620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Service Plan Quote printed 1 copy for </a:t>
            </a:r>
            <a:r>
              <a:rPr lang="en-GB" sz="1100" dirty="0" smtClean="0">
                <a:solidFill>
                  <a:schemeClr val="tx1"/>
                </a:solidFill>
              </a:rPr>
              <a:t>customer 1 copy in deal file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xmlns="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xmlns="" id="{9507442D-BBBC-4087-A56C-2DAC8792E712}"/>
              </a:ext>
            </a:extLst>
          </p:cNvPr>
          <p:cNvSpPr/>
          <p:nvPr/>
        </p:nvSpPr>
        <p:spPr>
          <a:xfrm>
            <a:off x="8844399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3CD2432F-2313-49B4-91EF-82163626A7FC}"/>
              </a:ext>
            </a:extLst>
          </p:cNvPr>
          <p:cNvSpPr/>
          <p:nvPr/>
        </p:nvSpPr>
        <p:spPr>
          <a:xfrm>
            <a:off x="9312785" y="12199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Dealer copy kept </a:t>
            </a:r>
            <a:r>
              <a:rPr lang="en-GB" sz="1000" dirty="0" smtClean="0">
                <a:solidFill>
                  <a:schemeClr val="tx1"/>
                </a:solidFill>
              </a:rPr>
              <a:t>in deal file.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xmlns="" id="{9633AE86-24C2-40FF-90DF-2A06B47C1291}"/>
              </a:ext>
            </a:extLst>
          </p:cNvPr>
          <p:cNvSpPr/>
          <p:nvPr/>
        </p:nvSpPr>
        <p:spPr>
          <a:xfrm rot="5400000">
            <a:off x="2042155" y="2222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5BC9F081-A956-4AAB-9A26-E1BD8DE0BDCF}"/>
              </a:ext>
            </a:extLst>
          </p:cNvPr>
          <p:cNvSpPr/>
          <p:nvPr/>
        </p:nvSpPr>
        <p:spPr>
          <a:xfrm>
            <a:off x="1683732" y="2812251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Vehicle &amp; customer details kept on </a:t>
            </a:r>
            <a:r>
              <a:rPr lang="en-GB" sz="1100" dirty="0" err="1">
                <a:solidFill>
                  <a:schemeClr val="tx1"/>
                </a:solidFill>
              </a:rPr>
              <a:t>Emac</a:t>
            </a:r>
            <a:r>
              <a:rPr lang="en-GB" sz="1100" dirty="0">
                <a:solidFill>
                  <a:schemeClr val="tx1"/>
                </a:solidFill>
              </a:rPr>
              <a:t>  database.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xmlns="" id="{BFD0183F-CBB8-4343-AEF2-A36314D3393C}"/>
              </a:ext>
            </a:extLst>
          </p:cNvPr>
          <p:cNvSpPr/>
          <p:nvPr/>
        </p:nvSpPr>
        <p:spPr>
          <a:xfrm rot="5400000">
            <a:off x="3485981" y="2222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7B89AC49-8834-4A92-928C-6F37CD8BBF3F}"/>
              </a:ext>
            </a:extLst>
          </p:cNvPr>
          <p:cNvSpPr/>
          <p:nvPr/>
        </p:nvSpPr>
        <p:spPr>
          <a:xfrm>
            <a:off x="3162005" y="281225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Quote declined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261640EA-C99A-44F2-9CA5-C4CA9A18F9DD}"/>
              </a:ext>
            </a:extLst>
          </p:cNvPr>
          <p:cNvSpPr/>
          <p:nvPr/>
        </p:nvSpPr>
        <p:spPr>
          <a:xfrm>
            <a:off x="3144005" y="4384016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Vehicle &amp; customer details kept on </a:t>
            </a:r>
            <a:r>
              <a:rPr lang="en-GB" sz="1100" dirty="0" err="1">
                <a:solidFill>
                  <a:schemeClr val="tx1"/>
                </a:solidFill>
              </a:rPr>
              <a:t>Emac</a:t>
            </a:r>
            <a:r>
              <a:rPr lang="en-GB" sz="1100" dirty="0">
                <a:solidFill>
                  <a:schemeClr val="tx1"/>
                </a:solidFill>
              </a:rPr>
              <a:t>  database.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xmlns="" id="{F5719E8A-76CE-4060-A24C-E6FD4B6675DA}"/>
              </a:ext>
            </a:extLst>
          </p:cNvPr>
          <p:cNvSpPr/>
          <p:nvPr/>
        </p:nvSpPr>
        <p:spPr>
          <a:xfrm rot="5400000">
            <a:off x="3485982" y="385016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18104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Toyota Extended Warranty (Sale)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122609" y="117034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Toyota Extended Warranty (Sale)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Sales admin</a:t>
            </a:r>
            <a:r>
              <a:rPr lang="en-GB" sz="900" dirty="0" smtClean="0">
                <a:solidFill>
                  <a:schemeClr val="tx1"/>
                </a:solidFill>
              </a:rPr>
              <a:t> </a:t>
            </a:r>
            <a:r>
              <a:rPr lang="en-GB" sz="900" dirty="0">
                <a:solidFill>
                  <a:schemeClr val="tx1"/>
                </a:solidFill>
              </a:rPr>
              <a:t>inputs customer &amp; vehicle data onto Toyota extended warranty online system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4675147" y="117034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Extended warranty  agreement printed and signed by customer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6192240" y="117034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Customer keeps 1x copy. Dealer policy agreement stored </a:t>
            </a:r>
            <a:r>
              <a:rPr lang="en-GB" sz="1000" dirty="0" smtClean="0">
                <a:solidFill>
                  <a:schemeClr val="tx1"/>
                </a:solidFill>
              </a:rPr>
              <a:t>online and copy in deal file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31620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Warranty sale processed including customer payment details inputted onto Warranty system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5BC9F081-A956-4AAB-9A26-E1BD8DE0BDCF}"/>
              </a:ext>
            </a:extLst>
          </p:cNvPr>
          <p:cNvSpPr/>
          <p:nvPr/>
        </p:nvSpPr>
        <p:spPr>
          <a:xfrm>
            <a:off x="3143006" y="2812250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Vehicle &amp; customer details kept on Toyota Extended Warranty database.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xmlns="" id="{BFD0183F-CBB8-4343-AEF2-A36314D3393C}"/>
              </a:ext>
            </a:extLst>
          </p:cNvPr>
          <p:cNvSpPr/>
          <p:nvPr/>
        </p:nvSpPr>
        <p:spPr>
          <a:xfrm rot="5400000">
            <a:off x="3485981" y="2222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459718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888" y="163263"/>
            <a:ext cx="9955568" cy="654032"/>
          </a:xfrm>
        </p:spPr>
        <p:txBody>
          <a:bodyPr>
            <a:normAutofit fontScale="90000"/>
          </a:bodyPr>
          <a:lstStyle/>
          <a:p>
            <a:r>
              <a:rPr lang="en-GB" dirty="0"/>
              <a:t>Data Map </a:t>
            </a:r>
            <a:r>
              <a:rPr lang="en-GB" dirty="0" smtClean="0"/>
              <a:t>– COL2 New Vehicle ordering system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122609" y="117034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TGB New car order System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New car selected and configured to customer specifications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4675147" y="117034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Vehicle order confirmed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31620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Customer Information entered onto </a:t>
            </a:r>
            <a:r>
              <a:rPr lang="en-GB" sz="900" dirty="0" smtClean="0">
                <a:solidFill>
                  <a:schemeClr val="tx1"/>
                </a:solidFill>
              </a:rPr>
              <a:t>COL2 to complete order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5BC9F081-A956-4AAB-9A26-E1BD8DE0BDCF}"/>
              </a:ext>
            </a:extLst>
          </p:cNvPr>
          <p:cNvSpPr/>
          <p:nvPr/>
        </p:nvSpPr>
        <p:spPr>
          <a:xfrm>
            <a:off x="3143006" y="2812250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Vehicle order printed and stored in deal file.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xmlns="" id="{BFD0183F-CBB8-4343-AEF2-A36314D3393C}"/>
              </a:ext>
            </a:extLst>
          </p:cNvPr>
          <p:cNvSpPr/>
          <p:nvPr/>
        </p:nvSpPr>
        <p:spPr>
          <a:xfrm rot="5400000">
            <a:off x="3485981" y="2222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624777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888" y="163263"/>
            <a:ext cx="9955568" cy="654032"/>
          </a:xfrm>
        </p:spPr>
        <p:txBody>
          <a:bodyPr>
            <a:normAutofit fontScale="90000"/>
          </a:bodyPr>
          <a:lstStyle/>
          <a:p>
            <a:r>
              <a:rPr lang="en-GB" dirty="0"/>
              <a:t>Data Map </a:t>
            </a:r>
            <a:r>
              <a:rPr lang="en-GB" dirty="0" smtClean="0"/>
              <a:t>– AFRL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122609" y="117034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New Vehicle registration 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Customer to complete </a:t>
            </a:r>
            <a:r>
              <a:rPr lang="en-GB" sz="900" dirty="0" err="1" smtClean="0">
                <a:solidFill>
                  <a:schemeClr val="tx1"/>
                </a:solidFill>
              </a:rPr>
              <a:t>inc</a:t>
            </a:r>
            <a:r>
              <a:rPr lang="en-GB" sz="900" dirty="0" smtClean="0">
                <a:solidFill>
                  <a:schemeClr val="tx1"/>
                </a:solidFill>
              </a:rPr>
              <a:t> marketing </a:t>
            </a:r>
            <a:r>
              <a:rPr lang="en-GB" sz="900" dirty="0" err="1" smtClean="0">
                <a:solidFill>
                  <a:schemeClr val="tx1"/>
                </a:solidFill>
              </a:rPr>
              <a:t>preferances</a:t>
            </a:r>
            <a:r>
              <a:rPr lang="en-GB" sz="900" dirty="0" smtClean="0">
                <a:solidFill>
                  <a:schemeClr val="tx1"/>
                </a:solidFill>
              </a:rPr>
              <a:t> and sign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4675147" y="117034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Vehicle </a:t>
            </a:r>
            <a:r>
              <a:rPr lang="en-GB" sz="1000" dirty="0" err="1" smtClean="0">
                <a:solidFill>
                  <a:schemeClr val="tx1"/>
                </a:solidFill>
              </a:rPr>
              <a:t>reistered</a:t>
            </a:r>
            <a:r>
              <a:rPr lang="en-GB" sz="1000" dirty="0" smtClean="0">
                <a:solidFill>
                  <a:schemeClr val="tx1"/>
                </a:solidFill>
              </a:rPr>
              <a:t> 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31620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Customer </a:t>
            </a:r>
            <a:r>
              <a:rPr lang="en-GB" sz="900" dirty="0" smtClean="0">
                <a:solidFill>
                  <a:schemeClr val="tx1"/>
                </a:solidFill>
              </a:rPr>
              <a:t>Information entered onto AFRL system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5BC9F081-A956-4AAB-9A26-E1BD8DE0BDCF}"/>
              </a:ext>
            </a:extLst>
          </p:cNvPr>
          <p:cNvSpPr/>
          <p:nvPr/>
        </p:nvSpPr>
        <p:spPr>
          <a:xfrm>
            <a:off x="3143006" y="2812250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CRD Printed, customer signs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xmlns="" id="{BFD0183F-CBB8-4343-AEF2-A36314D3393C}"/>
              </a:ext>
            </a:extLst>
          </p:cNvPr>
          <p:cNvSpPr/>
          <p:nvPr/>
        </p:nvSpPr>
        <p:spPr>
          <a:xfrm rot="5400000">
            <a:off x="3485981" y="2222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Arrow: Right 19">
            <a:extLst>
              <a:ext uri="{FF2B5EF4-FFF2-40B4-BE49-F238E27FC236}">
                <a16:creationId xmlns:a16="http://schemas.microsoft.com/office/drawing/2014/main" xmlns="" id="{BFD0183F-CBB8-4343-AEF2-A36314D3393C}"/>
              </a:ext>
            </a:extLst>
          </p:cNvPr>
          <p:cNvSpPr/>
          <p:nvPr/>
        </p:nvSpPr>
        <p:spPr>
          <a:xfrm rot="5400000">
            <a:off x="2042155" y="2222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4267" y="276302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Stored in file and used for Auditing purposes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3182282" y="444665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Stored in file and used for Auditing purposes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8" name="Arrow: Right 19">
            <a:extLst>
              <a:ext uri="{FF2B5EF4-FFF2-40B4-BE49-F238E27FC236}">
                <a16:creationId xmlns:a16="http://schemas.microsoft.com/office/drawing/2014/main" xmlns="" id="{BFD0183F-CBB8-4343-AEF2-A36314D3393C}"/>
              </a:ext>
            </a:extLst>
          </p:cNvPr>
          <p:cNvSpPr/>
          <p:nvPr/>
        </p:nvSpPr>
        <p:spPr>
          <a:xfrm rot="5400000">
            <a:off x="5006648" y="2222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BC9F081-A956-4AAB-9A26-E1BD8DE0BDCF}"/>
              </a:ext>
            </a:extLst>
          </p:cNvPr>
          <p:cNvSpPr/>
          <p:nvPr/>
        </p:nvSpPr>
        <p:spPr>
          <a:xfrm>
            <a:off x="4727848" y="2812250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CRD Printed and registration confirmation printed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1" name="Arrow: Right 19">
            <a:extLst>
              <a:ext uri="{FF2B5EF4-FFF2-40B4-BE49-F238E27FC236}">
                <a16:creationId xmlns:a16="http://schemas.microsoft.com/office/drawing/2014/main" xmlns="" id="{BFD0183F-CBB8-4343-AEF2-A36314D3393C}"/>
              </a:ext>
            </a:extLst>
          </p:cNvPr>
          <p:cNvSpPr/>
          <p:nvPr/>
        </p:nvSpPr>
        <p:spPr>
          <a:xfrm rot="5400000">
            <a:off x="3484982" y="390609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2" name="Arrow: Right 19">
            <a:extLst>
              <a:ext uri="{FF2B5EF4-FFF2-40B4-BE49-F238E27FC236}">
                <a16:creationId xmlns:a16="http://schemas.microsoft.com/office/drawing/2014/main" xmlns="" id="{BFD0183F-CBB8-4343-AEF2-A36314D3393C}"/>
              </a:ext>
            </a:extLst>
          </p:cNvPr>
          <p:cNvSpPr/>
          <p:nvPr/>
        </p:nvSpPr>
        <p:spPr>
          <a:xfrm rot="5400000">
            <a:off x="5069824" y="390609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4763848" y="444665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Stored in file and used for Auditing purposes</a:t>
            </a:r>
            <a:endParaRPr lang="en-GB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704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8763</TotalTime>
  <Words>1065</Words>
  <Application>Microsoft Office PowerPoint</Application>
  <PresentationFormat>Widescreen</PresentationFormat>
  <Paragraphs>150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Data Map – Sales Enquiry </vt:lpstr>
      <vt:lpstr>Data Map  – Sales Purchase</vt:lpstr>
      <vt:lpstr>Data Map – Finance Application TFS</vt:lpstr>
      <vt:lpstr>Data Map – Finance Application PFS</vt:lpstr>
      <vt:lpstr>Data Map – Motability Application</vt:lpstr>
      <vt:lpstr>Data Map – Service Plan Quote/Sale (Emac) </vt:lpstr>
      <vt:lpstr>Data Map – Toyota Extended Warranty (Sale)</vt:lpstr>
      <vt:lpstr>Data Map – COL2 New Vehicle ordering system</vt:lpstr>
      <vt:lpstr>Data Map – AFRL</vt:lpstr>
      <vt:lpstr>Data Map – Loan car System (Coopers) </vt:lpstr>
      <vt:lpstr>Data Map – Toyota Customer Relations - COMPASS</vt:lpstr>
      <vt:lpstr>Data Map – E-Toyotamail, E-Marketing</vt:lpstr>
      <vt:lpstr>Data Map – Toyota Motor Insurance</vt:lpstr>
      <vt:lpstr>Data Map – GEN3 </vt:lpstr>
      <vt:lpstr>Data Map – Value Chain Reporting (VCR)</vt:lpstr>
    </vt:vector>
  </TitlesOfParts>
  <Company>ASE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Mark Bridge</cp:lastModifiedBy>
  <cp:revision>207</cp:revision>
  <cp:lastPrinted>2018-02-15T14:25:20Z</cp:lastPrinted>
  <dcterms:created xsi:type="dcterms:W3CDTF">2012-09-04T08:39:57Z</dcterms:created>
  <dcterms:modified xsi:type="dcterms:W3CDTF">2018-03-13T17:01:38Z</dcterms:modified>
  <cp:contentStatus/>
</cp:coreProperties>
</file>