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12192000" cy="6858000"/>
  <p:notesSz cx="6858000" cy="9144000"/>
  <p:defaultTextStyle>
    <a:defPPr>
      <a:defRPr lang="en-US"/>
    </a:defPPr>
    <a:lvl1pPr marL="0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770"/>
    <a:srgbClr val="E98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88" autoAdjust="0"/>
  </p:normalViewPr>
  <p:slideViewPr>
    <p:cSldViewPr>
      <p:cViewPr varScale="1">
        <p:scale>
          <a:sx n="68" d="100"/>
          <a:sy n="68" d="100"/>
        </p:scale>
        <p:origin x="80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F56E52-7D3A-4813-926F-1F5EE6A3792E}" type="datetimeFigureOut">
              <a:rPr lang="en-US" smtClean="0"/>
              <a:pPr/>
              <a:t>10/22/2020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15112-4D5E-4BF1-8AC4-72C3C72C9E0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8354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FF3D-1B75-40CD-8E93-7EDD1BC628EE}" type="datetimeFigureOut">
              <a:rPr lang="en-US" smtClean="0"/>
              <a:pPr/>
              <a:t>10/22/2020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9230C-A415-4F25-80C7-50DB92FE092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7412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797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5955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3932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1909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9887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87863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85841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83818" algn="l" defTabSz="99595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713" y="793119"/>
            <a:ext cx="10600038" cy="7124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1141" y="2102295"/>
            <a:ext cx="10545610" cy="2500312"/>
          </a:xfrm>
        </p:spPr>
        <p:txBody>
          <a:bodyPr/>
          <a:lstStyle>
            <a:lvl1pPr>
              <a:defRPr sz="3323">
                <a:solidFill>
                  <a:schemeClr val="bg1"/>
                </a:solidFill>
              </a:defRPr>
            </a:lvl1pPr>
            <a:lvl2pPr>
              <a:buNone/>
              <a:defRPr/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2708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726313 ASE 190.5x254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585069" y="1796133"/>
            <a:ext cx="11008255" cy="277836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85070" y="1081751"/>
            <a:ext cx="10793222" cy="5357850"/>
          </a:xfrm>
        </p:spPr>
        <p:txBody>
          <a:bodyPr/>
          <a:lstStyle>
            <a:lvl1pPr>
              <a:defRPr sz="3323"/>
            </a:lvl1pPr>
            <a:lvl5pPr>
              <a:defRPr sz="1846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959410" y="2906579"/>
            <a:ext cx="10363200" cy="1500781"/>
          </a:xfrm>
        </p:spPr>
        <p:txBody>
          <a:bodyPr anchor="b"/>
          <a:lstStyle>
            <a:lvl1pPr marL="0" indent="0">
              <a:buNone/>
              <a:defRPr sz="2708">
                <a:solidFill>
                  <a:schemeClr val="tx1">
                    <a:tint val="75000"/>
                  </a:schemeClr>
                </a:solidFill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959410" y="4448500"/>
            <a:ext cx="10363200" cy="150078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5416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61291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225821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83873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4pPr>
            <a:lvl5pPr marL="245164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5pPr>
            <a:lvl6pPr marL="306455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6pPr>
            <a:lvl7pPr marL="3677462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7pPr>
            <a:lvl8pPr marL="429037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8pPr>
            <a:lvl9pPr marL="4903283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53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5069" y="1030725"/>
            <a:ext cx="5214254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4037" y="1030725"/>
            <a:ext cx="5442895" cy="5408877"/>
          </a:xfrm>
        </p:spPr>
        <p:txBody>
          <a:bodyPr/>
          <a:lstStyle>
            <a:lvl1pPr>
              <a:defRPr sz="3323"/>
            </a:lvl1pPr>
            <a:lvl2pPr>
              <a:defRPr sz="3200"/>
            </a:lvl2pPr>
            <a:lvl3pPr>
              <a:defRPr sz="2708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13" y="1357301"/>
            <a:ext cx="10736111" cy="5082301"/>
          </a:xfrm>
        </p:spPr>
        <p:txBody>
          <a:bodyPr>
            <a:normAutofit/>
          </a:bodyPr>
          <a:lstStyle>
            <a:lvl1pPr marL="0" indent="0" algn="ctr">
              <a:buNone/>
              <a:defRPr sz="3323">
                <a:solidFill>
                  <a:schemeClr val="tx1">
                    <a:tint val="75000"/>
                  </a:schemeClr>
                </a:solidFill>
              </a:defRPr>
            </a:lvl1pPr>
            <a:lvl2pPr marL="612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58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4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90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03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6313 ASE 190.5x2543.jp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2496" y="-44999"/>
            <a:ext cx="12316992" cy="694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4888" y="163263"/>
            <a:ext cx="8775745" cy="654032"/>
          </a:xfrm>
          <a:prstGeom prst="rect">
            <a:avLst/>
          </a:prstGeom>
        </p:spPr>
        <p:txBody>
          <a:bodyPr vert="horz" lIns="99597" tIns="49797" rIns="99597" bIns="49797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3106" y="1030726"/>
            <a:ext cx="10885791" cy="5408877"/>
          </a:xfrm>
          <a:prstGeom prst="rect">
            <a:avLst/>
          </a:prstGeom>
        </p:spPr>
        <p:txBody>
          <a:bodyPr vert="horz" lIns="99597" tIns="49797" rIns="99597" bIns="4979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5" r:id="rId4"/>
    <p:sldLayoutId id="2147483664" r:id="rId5"/>
    <p:sldLayoutId id="2147483649" r:id="rId6"/>
  </p:sldLayoutIdLst>
  <p:hf hdr="0" ftr="0" dt="0"/>
  <p:txStyles>
    <p:titleStyle>
      <a:lvl1pPr algn="l" defTabSz="1225821" rtl="0" eaLnBrk="1" latinLnBrk="0" hangingPunct="1">
        <a:spcBef>
          <a:spcPct val="0"/>
        </a:spcBef>
        <a:buNone/>
        <a:defRPr sz="3692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9683" indent="-459683" algn="l" defTabSz="1225821" rtl="0" eaLnBrk="1" latinLnBrk="0" hangingPunct="1">
        <a:spcBef>
          <a:spcPct val="20000"/>
        </a:spcBef>
        <a:buFont typeface="Arial" pitchFamily="34" charset="0"/>
        <a:buChar char="•"/>
        <a:defRPr sz="4431" kern="1200">
          <a:solidFill>
            <a:schemeClr val="tx1"/>
          </a:solidFill>
          <a:latin typeface="+mn-lt"/>
          <a:ea typeface="+mn-ea"/>
          <a:cs typeface="+mn-cs"/>
        </a:defRPr>
      </a:lvl1pPr>
      <a:lvl2pPr marL="995979" indent="-383068" algn="l" defTabSz="1225821" rtl="0" eaLnBrk="1" latinLnBrk="0" hangingPunct="1">
        <a:spcBef>
          <a:spcPct val="20000"/>
        </a:spcBef>
        <a:buFont typeface="Arial" pitchFamily="34" charset="0"/>
        <a:buChar char="–"/>
        <a:defRPr sz="3815" kern="1200">
          <a:solidFill>
            <a:schemeClr val="tx1"/>
          </a:solidFill>
          <a:latin typeface="+mn-lt"/>
          <a:ea typeface="+mn-ea"/>
          <a:cs typeface="+mn-cs"/>
        </a:defRPr>
      </a:lvl2pPr>
      <a:lvl3pPr marL="1532276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45187" indent="-306454" algn="l" defTabSz="1225821" rtl="0" eaLnBrk="1" latinLnBrk="0" hangingPunct="1">
        <a:spcBef>
          <a:spcPct val="20000"/>
        </a:spcBef>
        <a:buFont typeface="Arial" pitchFamily="34" charset="0"/>
        <a:buChar char="–"/>
        <a:defRPr sz="2708" kern="1200">
          <a:solidFill>
            <a:schemeClr val="tx1"/>
          </a:solidFill>
          <a:latin typeface="+mn-lt"/>
          <a:ea typeface="+mn-ea"/>
          <a:cs typeface="+mn-cs"/>
        </a:defRPr>
      </a:lvl4pPr>
      <a:lvl5pPr marL="2758096" indent="-306454" algn="l" defTabSz="1225821" rtl="0" eaLnBrk="1" latinLnBrk="0" hangingPunct="1">
        <a:spcBef>
          <a:spcPct val="20000"/>
        </a:spcBef>
        <a:buFont typeface="Arial" pitchFamily="34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337100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6pPr>
      <a:lvl7pPr marL="3983917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7pPr>
      <a:lvl8pPr marL="459682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8pPr>
      <a:lvl9pPr marL="5209739" indent="-306454" algn="l" defTabSz="1225821" rtl="0" eaLnBrk="1" latinLnBrk="0" hangingPunct="1">
        <a:spcBef>
          <a:spcPct val="20000"/>
        </a:spcBef>
        <a:buFont typeface="Arial" pitchFamily="34" charset="0"/>
        <a:buChar char="•"/>
        <a:defRPr sz="27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1pPr>
      <a:lvl2pPr marL="612910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225821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83873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45164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6455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77462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9037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903283" algn="l" defTabSz="1225821" rtl="0" eaLnBrk="1" latinLnBrk="0" hangingPunct="1"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B7A4D6E-EEA2-4E3A-BEDE-CCC84551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Toyota Parts Data Map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2AFF28-1B81-4E4E-BAF2-EA9F5857B598}"/>
              </a:ext>
            </a:extLst>
          </p:cNvPr>
          <p:cNvSpPr/>
          <p:nvPr/>
        </p:nvSpPr>
        <p:spPr>
          <a:xfrm>
            <a:off x="22526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Customer wants to buy Number plates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20DB8A-CA4A-4843-AFAF-505965CC6BFF}"/>
              </a:ext>
            </a:extLst>
          </p:cNvPr>
          <p:cNvSpPr/>
          <p:nvPr/>
        </p:nvSpPr>
        <p:spPr>
          <a:xfrm>
            <a:off x="1718179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Parts advisor captures customer data on laptop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7697BA2-C7AD-4556-9755-1961ABE32CCB}"/>
              </a:ext>
            </a:extLst>
          </p:cNvPr>
          <p:cNvSpPr/>
          <p:nvPr/>
        </p:nvSpPr>
        <p:spPr>
          <a:xfrm>
            <a:off x="1385143" y="1448780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E5490F-C833-488E-AA2A-47DD42F99CD4}"/>
              </a:ext>
            </a:extLst>
          </p:cNvPr>
          <p:cNvSpPr/>
          <p:nvPr/>
        </p:nvSpPr>
        <p:spPr>
          <a:xfrm>
            <a:off x="3211093" y="116156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Customer wants to buy a replacement key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281A8299-3F90-4871-AC81-40F05E7A3791}"/>
              </a:ext>
            </a:extLst>
          </p:cNvPr>
          <p:cNvSpPr/>
          <p:nvPr/>
        </p:nvSpPr>
        <p:spPr>
          <a:xfrm>
            <a:off x="4370971" y="1449188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CC7D4E-F0F7-45AA-9329-5100EF9D5B5B}"/>
              </a:ext>
            </a:extLst>
          </p:cNvPr>
          <p:cNvSpPr/>
          <p:nvPr/>
        </p:nvSpPr>
        <p:spPr>
          <a:xfrm>
            <a:off x="4702849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Parts advisor takes physical copies of customer docs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D01EA1-BF1B-46E6-95AC-5BE7262F2F7A}"/>
              </a:ext>
            </a:extLst>
          </p:cNvPr>
          <p:cNvSpPr/>
          <p:nvPr/>
        </p:nvSpPr>
        <p:spPr>
          <a:xfrm>
            <a:off x="6194605" y="117784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Customer wants to order a part</a:t>
            </a: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E82A7FCC-A884-42DF-BE1E-907B50D8C534}"/>
              </a:ext>
            </a:extLst>
          </p:cNvPr>
          <p:cNvSpPr/>
          <p:nvPr/>
        </p:nvSpPr>
        <p:spPr>
          <a:xfrm rot="5400000">
            <a:off x="2042155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FEC32F7C-0655-4C0A-9F48-298DEC7C1C61}"/>
              </a:ext>
            </a:extLst>
          </p:cNvPr>
          <p:cNvSpPr/>
          <p:nvPr/>
        </p:nvSpPr>
        <p:spPr>
          <a:xfrm rot="5400000">
            <a:off x="5021252" y="2188170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B6FC4AA-C375-44A3-9479-2B108CA72FF6}"/>
              </a:ext>
            </a:extLst>
          </p:cNvPr>
          <p:cNvSpPr/>
          <p:nvPr/>
        </p:nvSpPr>
        <p:spPr>
          <a:xfrm>
            <a:off x="1724910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Consent not Requested as legal requirement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09F9BC5-DA3A-4D12-8BBC-3F615E8C4842}"/>
              </a:ext>
            </a:extLst>
          </p:cNvPr>
          <p:cNvSpPr/>
          <p:nvPr/>
        </p:nvSpPr>
        <p:spPr>
          <a:xfrm>
            <a:off x="4697276" y="2688533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Not a legal requirement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Only as per manufacture guidelines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E171AB9-C5B1-4623-847E-B315BC729524}"/>
              </a:ext>
            </a:extLst>
          </p:cNvPr>
          <p:cNvSpPr/>
          <p:nvPr/>
        </p:nvSpPr>
        <p:spPr>
          <a:xfrm>
            <a:off x="7685135" y="116074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Parts advisor captures customer data  on DMS</a:t>
            </a:r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B7B2B45F-91EA-46E7-B543-5746C44043EA}"/>
              </a:ext>
            </a:extLst>
          </p:cNvPr>
          <p:cNvSpPr/>
          <p:nvPr/>
        </p:nvSpPr>
        <p:spPr>
          <a:xfrm rot="5400000">
            <a:off x="2048886" y="3695907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4E9DAA71-32A9-48FE-9956-784F694899E2}"/>
              </a:ext>
            </a:extLst>
          </p:cNvPr>
          <p:cNvSpPr/>
          <p:nvPr/>
        </p:nvSpPr>
        <p:spPr>
          <a:xfrm rot="5400000">
            <a:off x="5021252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A27238A8-D930-458B-9833-2009B66221AE}"/>
              </a:ext>
            </a:extLst>
          </p:cNvPr>
          <p:cNvSpPr/>
          <p:nvPr/>
        </p:nvSpPr>
        <p:spPr>
          <a:xfrm rot="5400000">
            <a:off x="2048886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D2E943-70B4-4C14-B8AC-4C92B8F5362F}"/>
              </a:ext>
            </a:extLst>
          </p:cNvPr>
          <p:cNvSpPr/>
          <p:nvPr/>
        </p:nvSpPr>
        <p:spPr>
          <a:xfrm>
            <a:off x="1724910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Data can’t be accessed for marketing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BCA0D61-3DBF-4248-8E03-344ABE4C86C8}"/>
              </a:ext>
            </a:extLst>
          </p:cNvPr>
          <p:cNvSpPr/>
          <p:nvPr/>
        </p:nvSpPr>
        <p:spPr>
          <a:xfrm>
            <a:off x="4697276" y="4199225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Copies stored in file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114F79F-4863-4543-8377-A9503980BA72}"/>
              </a:ext>
            </a:extLst>
          </p:cNvPr>
          <p:cNvSpPr/>
          <p:nvPr/>
        </p:nvSpPr>
        <p:spPr>
          <a:xfrm>
            <a:off x="1718179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Laptop is password protected</a:t>
            </a:r>
          </a:p>
        </p:txBody>
      </p:sp>
      <p:sp>
        <p:nvSpPr>
          <p:cNvPr id="41" name="Arrow: Right 40">
            <a:extLst>
              <a:ext uri="{FF2B5EF4-FFF2-40B4-BE49-F238E27FC236}">
                <a16:creationId xmlns:a16="http://schemas.microsoft.com/office/drawing/2014/main" id="{1A7198F9-B791-48CA-9B6A-258E48F59C73}"/>
              </a:ext>
            </a:extLst>
          </p:cNvPr>
          <p:cNvSpPr/>
          <p:nvPr/>
        </p:nvSpPr>
        <p:spPr>
          <a:xfrm>
            <a:off x="7353870" y="1443513"/>
            <a:ext cx="252000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48" name="Arrow: Right 47">
            <a:extLst>
              <a:ext uri="{FF2B5EF4-FFF2-40B4-BE49-F238E27FC236}">
                <a16:creationId xmlns:a16="http://schemas.microsoft.com/office/drawing/2014/main" id="{86DE5380-5531-4954-8190-F077B8EDE8AA}"/>
              </a:ext>
            </a:extLst>
          </p:cNvPr>
          <p:cNvSpPr/>
          <p:nvPr/>
        </p:nvSpPr>
        <p:spPr>
          <a:xfrm rot="5400000">
            <a:off x="7988578" y="2185215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1D9809B-16B1-420C-8F91-6E27FD2F708C}"/>
              </a:ext>
            </a:extLst>
          </p:cNvPr>
          <p:cNvSpPr/>
          <p:nvPr/>
        </p:nvSpPr>
        <p:spPr>
          <a:xfrm>
            <a:off x="7664602" y="2704811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Details are only stored while transaction is ongoing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B8510348-F2D3-4BA3-9381-5B2B708989EB}"/>
              </a:ext>
            </a:extLst>
          </p:cNvPr>
          <p:cNvSpPr/>
          <p:nvPr/>
        </p:nvSpPr>
        <p:spPr>
          <a:xfrm>
            <a:off x="7659562" y="4201858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Deleted via </a:t>
            </a:r>
            <a:r>
              <a:rPr lang="en-GB" sz="1200" dirty="0" err="1">
                <a:solidFill>
                  <a:schemeClr val="tx1"/>
                </a:solidFill>
              </a:rPr>
              <a:t>dms</a:t>
            </a:r>
            <a:r>
              <a:rPr lang="en-GB" sz="1200" dirty="0">
                <a:solidFill>
                  <a:schemeClr val="tx1"/>
                </a:solidFill>
              </a:rPr>
              <a:t> once concluded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4F72C833-0F91-4E9C-A677-B72560A81751}"/>
              </a:ext>
            </a:extLst>
          </p:cNvPr>
          <p:cNvSpPr/>
          <p:nvPr/>
        </p:nvSpPr>
        <p:spPr>
          <a:xfrm>
            <a:off x="4721352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Data can’t be accessed for marketing</a:t>
            </a:r>
          </a:p>
        </p:txBody>
      </p:sp>
      <p:sp>
        <p:nvSpPr>
          <p:cNvPr id="60" name="Arrow: Right 59">
            <a:extLst>
              <a:ext uri="{FF2B5EF4-FFF2-40B4-BE49-F238E27FC236}">
                <a16:creationId xmlns:a16="http://schemas.microsoft.com/office/drawing/2014/main" id="{47A21686-7EBA-4B06-9C93-38277B8C490D}"/>
              </a:ext>
            </a:extLst>
          </p:cNvPr>
          <p:cNvSpPr/>
          <p:nvPr/>
        </p:nvSpPr>
        <p:spPr>
          <a:xfrm rot="5400000">
            <a:off x="7983539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1" name="Arrow: Right 60">
            <a:extLst>
              <a:ext uri="{FF2B5EF4-FFF2-40B4-BE49-F238E27FC236}">
                <a16:creationId xmlns:a16="http://schemas.microsoft.com/office/drawing/2014/main" id="{F6E9EFF5-8FE9-4F9F-8CCF-1EEB5022447F}"/>
              </a:ext>
            </a:extLst>
          </p:cNvPr>
          <p:cNvSpPr/>
          <p:nvPr/>
        </p:nvSpPr>
        <p:spPr>
          <a:xfrm rot="5400000">
            <a:off x="5034595" y="5206599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197E4B4-C187-446F-BB86-7ECA8F10BE99}"/>
              </a:ext>
            </a:extLst>
          </p:cNvPr>
          <p:cNvSpPr/>
          <p:nvPr/>
        </p:nvSpPr>
        <p:spPr>
          <a:xfrm>
            <a:off x="7659562" y="5709917"/>
            <a:ext cx="1080000" cy="864096"/>
          </a:xfrm>
          <a:prstGeom prst="rect">
            <a:avLst/>
          </a:prstGeom>
          <a:gradFill flip="none" rotWithShape="1">
            <a:gsLst>
              <a:gs pos="0">
                <a:srgbClr val="008770">
                  <a:tint val="66000"/>
                  <a:satMod val="160000"/>
                </a:srgbClr>
              </a:gs>
              <a:gs pos="50000">
                <a:srgbClr val="008770">
                  <a:tint val="44500"/>
                  <a:satMod val="160000"/>
                </a:srgbClr>
              </a:gs>
              <a:gs pos="100000">
                <a:srgbClr val="00877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00877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Data can’t be accessed for marketing</a:t>
            </a:r>
          </a:p>
        </p:txBody>
      </p:sp>
      <p:sp>
        <p:nvSpPr>
          <p:cNvPr id="64" name="Arrow: Right 63">
            <a:extLst>
              <a:ext uri="{FF2B5EF4-FFF2-40B4-BE49-F238E27FC236}">
                <a16:creationId xmlns:a16="http://schemas.microsoft.com/office/drawing/2014/main" id="{EE427231-926F-4569-B32A-FFE9278EAF04}"/>
              </a:ext>
            </a:extLst>
          </p:cNvPr>
          <p:cNvSpPr/>
          <p:nvPr/>
        </p:nvSpPr>
        <p:spPr>
          <a:xfrm rot="5400000">
            <a:off x="7983538" y="3728463"/>
            <a:ext cx="432048" cy="360040"/>
          </a:xfrm>
          <a:prstGeom prst="rightArrow">
            <a:avLst/>
          </a:prstGeom>
          <a:solidFill>
            <a:srgbClr val="E98300"/>
          </a:solidFill>
          <a:ln>
            <a:solidFill>
              <a:srgbClr val="E9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/>
          </a:p>
        </p:txBody>
      </p:sp>
    </p:spTree>
    <p:extLst>
      <p:ext uri="{BB962C8B-B14F-4D97-AF65-F5344CB8AC3E}">
        <p14:creationId xmlns:p14="http://schemas.microsoft.com/office/powerpoint/2010/main" val="1786527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8558</TotalTime>
  <Words>100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Toyota Parts Data Map</vt:lpstr>
    </vt:vector>
  </TitlesOfParts>
  <Company>ASE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ASE</dc:creator>
  <cp:lastModifiedBy>Adrian Layfield</cp:lastModifiedBy>
  <cp:revision>121</cp:revision>
  <dcterms:created xsi:type="dcterms:W3CDTF">2012-09-04T08:39:57Z</dcterms:created>
  <dcterms:modified xsi:type="dcterms:W3CDTF">2020-10-22T13:45:29Z</dcterms:modified>
</cp:coreProperties>
</file>