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19" r:id="rId2"/>
    <p:sldId id="317" r:id="rId3"/>
    <p:sldId id="322" r:id="rId4"/>
    <p:sldId id="325" r:id="rId5"/>
    <p:sldId id="326" r:id="rId6"/>
    <p:sldId id="329" r:id="rId7"/>
    <p:sldId id="330" r:id="rId8"/>
    <p:sldId id="321" r:id="rId9"/>
    <p:sldId id="328" r:id="rId10"/>
    <p:sldId id="327" r:id="rId11"/>
    <p:sldId id="331" r:id="rId12"/>
    <p:sldId id="332" r:id="rId13"/>
    <p:sldId id="333" r:id="rId14"/>
  </p:sldIdLst>
  <p:sldSz cx="12192000" cy="6858000"/>
  <p:notesSz cx="6858000" cy="9144000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94688" autoAdjust="0"/>
  </p:normalViewPr>
  <p:slideViewPr>
    <p:cSldViewPr>
      <p:cViewPr>
        <p:scale>
          <a:sx n="114" d="100"/>
          <a:sy n="114" d="100"/>
        </p:scale>
        <p:origin x="-372" y="-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17-Jan-19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17-Jan-19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– Service Booking DMS V8 </a:t>
            </a:r>
            <a:br>
              <a:rPr lang="en-GB" dirty="0"/>
            </a:br>
            <a:r>
              <a:rPr lang="en-GB" dirty="0"/>
              <a:t>(Via Phone)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DMS booking via phone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Vehicle &amp; customer details requested &amp; confirmed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4670307" y="1184492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Job card printed with customer &amp; vehicle details and put in TMS rack system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xmlns="" id="{F5AF7196-F390-4D6B-A2C2-74D838AC3F88}"/>
              </a:ext>
            </a:extLst>
          </p:cNvPr>
          <p:cNvSpPr/>
          <p:nvPr/>
        </p:nvSpPr>
        <p:spPr>
          <a:xfrm>
            <a:off x="5863340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DD01EA1-BF1B-46E6-95AC-5BE7262F2F7A}"/>
              </a:ext>
            </a:extLst>
          </p:cNvPr>
          <p:cNvSpPr/>
          <p:nvPr/>
        </p:nvSpPr>
        <p:spPr>
          <a:xfrm>
            <a:off x="6194605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chemeClr val="tx1"/>
                </a:solidFill>
              </a:rPr>
              <a:t>Booking added to VHC system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E171AB9-C5B1-4623-847E-B315BC729524}"/>
              </a:ext>
            </a:extLst>
          </p:cNvPr>
          <p:cNvSpPr/>
          <p:nvPr/>
        </p:nvSpPr>
        <p:spPr>
          <a:xfrm>
            <a:off x="3186565" y="119148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Service advisor inputs vehicle &amp; customer data onto DMS</a:t>
            </a: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xmlns="" id="{1A7198F9-B791-48CA-9B6A-258E48F59C73}"/>
              </a:ext>
            </a:extLst>
          </p:cNvPr>
          <p:cNvSpPr/>
          <p:nvPr/>
        </p:nvSpPr>
        <p:spPr>
          <a:xfrm>
            <a:off x="7353870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xmlns="" id="{9507442D-BBBC-4087-A56C-2DAC8792E712}"/>
              </a:ext>
            </a:extLst>
          </p:cNvPr>
          <p:cNvSpPr/>
          <p:nvPr/>
        </p:nvSpPr>
        <p:spPr>
          <a:xfrm>
            <a:off x="8844399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3CD2432F-2313-49B4-91EF-82163626A7FC}"/>
              </a:ext>
            </a:extLst>
          </p:cNvPr>
          <p:cNvSpPr/>
          <p:nvPr/>
        </p:nvSpPr>
        <p:spPr>
          <a:xfrm>
            <a:off x="9175663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Vehicle service history keep indefinitely on DMS </a:t>
            </a:r>
          </a:p>
        </p:txBody>
      </p:sp>
      <p:sp>
        <p:nvSpPr>
          <p:cNvPr id="44" name="Arrow: Right 43">
            <a:extLst>
              <a:ext uri="{FF2B5EF4-FFF2-40B4-BE49-F238E27FC236}">
                <a16:creationId xmlns:a16="http://schemas.microsoft.com/office/drawing/2014/main" xmlns="" id="{F6A7833B-B677-43D7-B697-BE097D0BA54A}"/>
              </a:ext>
            </a:extLst>
          </p:cNvPr>
          <p:cNvSpPr/>
          <p:nvPr/>
        </p:nvSpPr>
        <p:spPr>
          <a:xfrm>
            <a:off x="10334927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1047264C-73C3-4F85-A2F9-7973F6535DF6}"/>
              </a:ext>
            </a:extLst>
          </p:cNvPr>
          <p:cNvSpPr/>
          <p:nvPr/>
        </p:nvSpPr>
        <p:spPr>
          <a:xfrm>
            <a:off x="10666191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Target data removed if advised by customer vehicle no longer owned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CCDB6B4E-CD92-4916-BFB2-62C28E3E04F8}"/>
              </a:ext>
            </a:extLst>
          </p:cNvPr>
          <p:cNvSpPr/>
          <p:nvPr/>
        </p:nvSpPr>
        <p:spPr>
          <a:xfrm>
            <a:off x="7624539" y="119148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Work completed and job card / invoice copy stored in archive</a:t>
            </a: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xmlns="" id="{6AFB488D-3167-4214-BD93-BD8B80351E8D}"/>
              </a:ext>
            </a:extLst>
          </p:cNvPr>
          <p:cNvSpPr/>
          <p:nvPr/>
        </p:nvSpPr>
        <p:spPr>
          <a:xfrm rot="5400000">
            <a:off x="2042155" y="2222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183DEEE2-07E0-4CC7-9BB4-0B23F9256FD3}"/>
              </a:ext>
            </a:extLst>
          </p:cNvPr>
          <p:cNvSpPr/>
          <p:nvPr/>
        </p:nvSpPr>
        <p:spPr>
          <a:xfrm>
            <a:off x="1683643" y="2852936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Vehicle &amp; customer details kept on DMS database.</a:t>
            </a:r>
          </a:p>
        </p:txBody>
      </p:sp>
    </p:spTree>
    <p:extLst>
      <p:ext uri="{BB962C8B-B14F-4D97-AF65-F5344CB8AC3E}">
        <p14:creationId xmlns:p14="http://schemas.microsoft.com/office/powerpoint/2010/main" val="229478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– VHC Follow ups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44888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Follow up Process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Service advisor contacts customer using DMS data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1724910" y="265877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Discus VHC follow up work with customer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CB968191-A112-4129-80FA-C4D458B5D845}"/>
              </a:ext>
            </a:extLst>
          </p:cNvPr>
          <p:cNvSpPr/>
          <p:nvPr/>
        </p:nvSpPr>
        <p:spPr>
          <a:xfrm>
            <a:off x="3211093" y="270481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Customer agrees to work and </a:t>
            </a:r>
            <a:r>
              <a:rPr lang="en-GB" sz="1100" dirty="0" err="1">
                <a:solidFill>
                  <a:schemeClr val="tx1"/>
                </a:solidFill>
              </a:rPr>
              <a:t>jobcard</a:t>
            </a:r>
            <a:r>
              <a:rPr lang="en-GB" sz="1100" dirty="0">
                <a:solidFill>
                  <a:schemeClr val="tx1"/>
                </a:solidFill>
              </a:rPr>
              <a:t> raised via DMS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B09F9BC5-DA3A-4D12-8BBC-3F615E8C4842}"/>
              </a:ext>
            </a:extLst>
          </p:cNvPr>
          <p:cNvSpPr/>
          <p:nvPr/>
        </p:nvSpPr>
        <p:spPr>
          <a:xfrm>
            <a:off x="4697276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Work completed and job card stored in archive.</a:t>
            </a: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xmlns="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11D2E943-70B4-4C14-B8AC-4C92B8F5362F}"/>
              </a:ext>
            </a:extLst>
          </p:cNvPr>
          <p:cNvSpPr/>
          <p:nvPr/>
        </p:nvSpPr>
        <p:spPr>
          <a:xfrm>
            <a:off x="1724910" y="41992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Customer declines follow up work. Electronic file archived.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DE184731-0D54-4FF4-A4A2-678CA918F91F}"/>
              </a:ext>
            </a:extLst>
          </p:cNvPr>
          <p:cNvSpPr/>
          <p:nvPr/>
        </p:nvSpPr>
        <p:spPr>
          <a:xfrm>
            <a:off x="6178419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Job card stored for 7 year period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F1D9809B-16B1-420C-8F91-6E27FD2F708C}"/>
              </a:ext>
            </a:extLst>
          </p:cNvPr>
          <p:cNvSpPr/>
          <p:nvPr/>
        </p:nvSpPr>
        <p:spPr>
          <a:xfrm>
            <a:off x="7664602" y="270481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Vehicle service history keep indefinitely on DMS 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0689218B-3146-496E-9851-A0AC742AD194}"/>
              </a:ext>
            </a:extLst>
          </p:cNvPr>
          <p:cNvSpPr/>
          <p:nvPr/>
        </p:nvSpPr>
        <p:spPr>
          <a:xfrm>
            <a:off x="9150785" y="268853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Target data removed if advised by customer vehicle no longer owned</a:t>
            </a:r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xmlns="" id="{4D38B84B-0E0A-4ED1-891A-52C5B58A15A9}"/>
              </a:ext>
            </a:extLst>
          </p:cNvPr>
          <p:cNvSpPr/>
          <p:nvPr/>
        </p:nvSpPr>
        <p:spPr>
          <a:xfrm>
            <a:off x="2876911" y="2940561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xmlns="" id="{E62D8760-6E18-40BE-A4EC-D80BB64DADC6}"/>
              </a:ext>
            </a:extLst>
          </p:cNvPr>
          <p:cNvSpPr/>
          <p:nvPr/>
        </p:nvSpPr>
        <p:spPr>
          <a:xfrm>
            <a:off x="4380760" y="2943281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73" name="Arrow: Right 72">
            <a:extLst>
              <a:ext uri="{FF2B5EF4-FFF2-40B4-BE49-F238E27FC236}">
                <a16:creationId xmlns:a16="http://schemas.microsoft.com/office/drawing/2014/main" xmlns="" id="{DB4FA112-B39B-42BD-9A06-E97B5942105F}"/>
              </a:ext>
            </a:extLst>
          </p:cNvPr>
          <p:cNvSpPr/>
          <p:nvPr/>
        </p:nvSpPr>
        <p:spPr>
          <a:xfrm>
            <a:off x="5887582" y="2956839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xmlns="" id="{B3D2F370-7DA3-44DC-A5A5-E5E295B5AB0F}"/>
              </a:ext>
            </a:extLst>
          </p:cNvPr>
          <p:cNvSpPr/>
          <p:nvPr/>
        </p:nvSpPr>
        <p:spPr>
          <a:xfrm>
            <a:off x="8856464" y="298606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xmlns="" id="{CF1A1C3B-8223-41C9-A601-C344975C0E99}"/>
              </a:ext>
            </a:extLst>
          </p:cNvPr>
          <p:cNvSpPr/>
          <p:nvPr/>
        </p:nvSpPr>
        <p:spPr>
          <a:xfrm>
            <a:off x="7393136" y="2980030"/>
            <a:ext cx="189356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857284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– Toyota Customer Relations - COMPASS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Toyota Customer Relations COMPASS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3227447" y="119148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Dealer staff creates customer case on COMPASS inputting vehicle &amp; customer details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4683095" y="1167624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Job card printed with customer &amp; vehicle details and put in TMS rack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(if investigation required)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6156184" y="114773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Work completed and job card stored in archive (7 years)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xmlns="" id="{F5AF7196-F390-4D6B-A2C2-74D838AC3F88}"/>
              </a:ext>
            </a:extLst>
          </p:cNvPr>
          <p:cNvSpPr/>
          <p:nvPr/>
        </p:nvSpPr>
        <p:spPr>
          <a:xfrm>
            <a:off x="5863340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DD01EA1-BF1B-46E6-95AC-5BE7262F2F7A}"/>
              </a:ext>
            </a:extLst>
          </p:cNvPr>
          <p:cNvSpPr/>
          <p:nvPr/>
        </p:nvSpPr>
        <p:spPr>
          <a:xfrm>
            <a:off x="3227447" y="280396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Vehicle &amp; customer details kept on COMPASS system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3551423" y="2249751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1735691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Customer raises concern or complaint with service dept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E171AB9-C5B1-4623-847E-B315BC729524}"/>
              </a:ext>
            </a:extLst>
          </p:cNvPr>
          <p:cNvSpPr/>
          <p:nvPr/>
        </p:nvSpPr>
        <p:spPr>
          <a:xfrm>
            <a:off x="768513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>
                <a:solidFill>
                  <a:schemeClr val="tx1"/>
                </a:solidFill>
              </a:rPr>
              <a:t>Vehicle service history keep indefinitely on DMS 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xmlns="" id="{1A7198F9-B791-48CA-9B6A-258E48F59C73}"/>
              </a:ext>
            </a:extLst>
          </p:cNvPr>
          <p:cNvSpPr/>
          <p:nvPr/>
        </p:nvSpPr>
        <p:spPr>
          <a:xfrm>
            <a:off x="7353870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xmlns="" id="{9507442D-BBBC-4087-A56C-2DAC8792E712}"/>
              </a:ext>
            </a:extLst>
          </p:cNvPr>
          <p:cNvSpPr/>
          <p:nvPr/>
        </p:nvSpPr>
        <p:spPr>
          <a:xfrm>
            <a:off x="8844399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3CD2432F-2313-49B4-91EF-82163626A7FC}"/>
              </a:ext>
            </a:extLst>
          </p:cNvPr>
          <p:cNvSpPr/>
          <p:nvPr/>
        </p:nvSpPr>
        <p:spPr>
          <a:xfrm>
            <a:off x="9175663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tx1"/>
                </a:solidFill>
              </a:rPr>
              <a:t>Target data removed if advised by customer vehicle no longer owned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xmlns="" id="{138ABEB9-2A32-4496-9CF2-7BD47AFF3122}"/>
              </a:ext>
            </a:extLst>
          </p:cNvPr>
          <p:cNvSpPr/>
          <p:nvPr/>
        </p:nvSpPr>
        <p:spPr>
          <a:xfrm rot="5400000">
            <a:off x="3562267" y="386222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40BF7DA2-B69E-42E1-B671-F83EE9D10B14}"/>
              </a:ext>
            </a:extLst>
          </p:cNvPr>
          <p:cNvSpPr/>
          <p:nvPr/>
        </p:nvSpPr>
        <p:spPr>
          <a:xfrm>
            <a:off x="3227447" y="441643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Future access to this case available if required by Toyota &amp; dealer</a:t>
            </a:r>
          </a:p>
        </p:txBody>
      </p:sp>
    </p:spTree>
    <p:extLst>
      <p:ext uri="{BB962C8B-B14F-4D97-AF65-F5344CB8AC3E}">
        <p14:creationId xmlns:p14="http://schemas.microsoft.com/office/powerpoint/2010/main" val="2054293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– E-</a:t>
            </a:r>
            <a:r>
              <a:rPr lang="en-GB" dirty="0" err="1"/>
              <a:t>Toyotamail</a:t>
            </a:r>
            <a:r>
              <a:rPr lang="en-GB" dirty="0"/>
              <a:t>, E-Marketing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E-</a:t>
            </a:r>
            <a:r>
              <a:rPr lang="en-GB" sz="1200" b="1" dirty="0" err="1">
                <a:solidFill>
                  <a:schemeClr val="tx1"/>
                </a:solidFill>
              </a:rPr>
              <a:t>Toyotamail</a:t>
            </a:r>
            <a:r>
              <a:rPr lang="en-GB" sz="12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</a:rPr>
              <a:t>E-Marketing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3227447" y="119148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solidFill>
                  <a:schemeClr val="tx1"/>
                </a:solidFill>
              </a:rPr>
              <a:t>Direct marketing supplies email addresses relevant to requested customer and vehicle target range.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4683095" y="1167624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Selected customer email addresses uploaded into E-Toyota system.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6164987" y="116539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Campaign scheduled and sent to selected customer emails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xmlns="" id="{F5AF7196-F390-4D6B-A2C2-74D838AC3F88}"/>
              </a:ext>
            </a:extLst>
          </p:cNvPr>
          <p:cNvSpPr/>
          <p:nvPr/>
        </p:nvSpPr>
        <p:spPr>
          <a:xfrm>
            <a:off x="5863340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DD01EA1-BF1B-46E6-95AC-5BE7262F2F7A}"/>
              </a:ext>
            </a:extLst>
          </p:cNvPr>
          <p:cNvSpPr/>
          <p:nvPr/>
        </p:nvSpPr>
        <p:spPr>
          <a:xfrm>
            <a:off x="3227447" y="280396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Campaign report available via 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E-</a:t>
            </a:r>
            <a:r>
              <a:rPr lang="en-GB" sz="900" dirty="0" err="1">
                <a:solidFill>
                  <a:schemeClr val="tx1"/>
                </a:solidFill>
              </a:rPr>
              <a:t>Toyotamail</a:t>
            </a:r>
            <a:r>
              <a:rPr lang="en-GB" sz="900" dirty="0">
                <a:solidFill>
                  <a:schemeClr val="tx1"/>
                </a:solidFill>
              </a:rPr>
              <a:t>, including bounced, unsubscribed email addresses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3551423" y="2249751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1735691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Dealership manager creates email marketing campaign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E171AB9-C5B1-4623-847E-B315BC729524}"/>
              </a:ext>
            </a:extLst>
          </p:cNvPr>
          <p:cNvSpPr/>
          <p:nvPr/>
        </p:nvSpPr>
        <p:spPr>
          <a:xfrm>
            <a:off x="768513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Bounced emails and unsubscribed checked or removed from DMS</a:t>
            </a: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xmlns="" id="{1A7198F9-B791-48CA-9B6A-258E48F59C73}"/>
              </a:ext>
            </a:extLst>
          </p:cNvPr>
          <p:cNvSpPr/>
          <p:nvPr/>
        </p:nvSpPr>
        <p:spPr>
          <a:xfrm>
            <a:off x="7353870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xmlns="" id="{138ABEB9-2A32-4496-9CF2-7BD47AFF3122}"/>
              </a:ext>
            </a:extLst>
          </p:cNvPr>
          <p:cNvSpPr/>
          <p:nvPr/>
        </p:nvSpPr>
        <p:spPr>
          <a:xfrm rot="5400000">
            <a:off x="3562267" y="386222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40BF7DA2-B69E-42E1-B671-F83EE9D10B14}"/>
              </a:ext>
            </a:extLst>
          </p:cNvPr>
          <p:cNvSpPr/>
          <p:nvPr/>
        </p:nvSpPr>
        <p:spPr>
          <a:xfrm>
            <a:off x="3227447" y="441643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Future access to this report is available if required by Toyota &amp; dealer</a:t>
            </a:r>
          </a:p>
        </p:txBody>
      </p:sp>
    </p:spTree>
    <p:extLst>
      <p:ext uri="{BB962C8B-B14F-4D97-AF65-F5344CB8AC3E}">
        <p14:creationId xmlns:p14="http://schemas.microsoft.com/office/powerpoint/2010/main" val="3117770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– Value Chain Reporting (VCR)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Value Chain Reporting VCR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3227447" y="119148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DMS upload includes, customer name, address, </a:t>
            </a:r>
            <a:r>
              <a:rPr lang="en-GB" sz="900" dirty="0" err="1">
                <a:solidFill>
                  <a:schemeClr val="tx1"/>
                </a:solidFill>
              </a:rPr>
              <a:t>reg</a:t>
            </a:r>
            <a:r>
              <a:rPr lang="en-GB" sz="900" dirty="0">
                <a:solidFill>
                  <a:schemeClr val="tx1"/>
                </a:solidFill>
              </a:rPr>
              <a:t>, chassis no, invoice details / value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3551423" y="2249751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1735691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DMS automatic daily upload completed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40BF7DA2-B69E-42E1-B671-F83EE9D10B14}"/>
              </a:ext>
            </a:extLst>
          </p:cNvPr>
          <p:cNvSpPr/>
          <p:nvPr/>
        </p:nvSpPr>
        <p:spPr>
          <a:xfrm>
            <a:off x="3227447" y="2852936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Future access to uploaded details is available if required by Toyota &amp; dealer</a:t>
            </a:r>
          </a:p>
        </p:txBody>
      </p:sp>
    </p:spTree>
    <p:extLst>
      <p:ext uri="{BB962C8B-B14F-4D97-AF65-F5344CB8AC3E}">
        <p14:creationId xmlns:p14="http://schemas.microsoft.com/office/powerpoint/2010/main" val="88808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 – 1 Link Booking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49328" y="2043755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1 Link Booking request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42242" y="2060848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Service advisor inputs vehicle &amp; customer data onto DMS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435803" y="23128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929875" y="23128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4707894" y="2058537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Job card printed with customer &amp; vehicle details and put in TMS rack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421631" y="2313284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6221790" y="2063768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Work completed and job card stored in archive (7 years)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xmlns="" id="{F5AF7196-F390-4D6B-A2C2-74D838AC3F88}"/>
              </a:ext>
            </a:extLst>
          </p:cNvPr>
          <p:cNvSpPr/>
          <p:nvPr/>
        </p:nvSpPr>
        <p:spPr>
          <a:xfrm>
            <a:off x="5914000" y="2276872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92815" y="3049311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1748973" y="3571540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Vehicle &amp; customer details kept on DMS database.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E171AB9-C5B1-4623-847E-B315BC729524}"/>
              </a:ext>
            </a:extLst>
          </p:cNvPr>
          <p:cNvSpPr/>
          <p:nvPr/>
        </p:nvSpPr>
        <p:spPr>
          <a:xfrm>
            <a:off x="7779057" y="2063768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Vehicle service history keep indefinitely on DMS </a:t>
            </a: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xmlns="" id="{1A7198F9-B791-48CA-9B6A-258E48F59C73}"/>
              </a:ext>
            </a:extLst>
          </p:cNvPr>
          <p:cNvSpPr/>
          <p:nvPr/>
        </p:nvSpPr>
        <p:spPr>
          <a:xfrm>
            <a:off x="7404530" y="2307609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xmlns="" id="{9507442D-BBBC-4087-A56C-2DAC8792E712}"/>
              </a:ext>
            </a:extLst>
          </p:cNvPr>
          <p:cNvSpPr/>
          <p:nvPr/>
        </p:nvSpPr>
        <p:spPr>
          <a:xfrm>
            <a:off x="8947827" y="232904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3CD2432F-2313-49B4-91EF-82163626A7FC}"/>
              </a:ext>
            </a:extLst>
          </p:cNvPr>
          <p:cNvSpPr/>
          <p:nvPr/>
        </p:nvSpPr>
        <p:spPr>
          <a:xfrm>
            <a:off x="9235041" y="2063768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Target data removed if advised by customer vehicle no longer owned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1047264C-73C3-4F85-A2F9-7973F6535DF6}"/>
              </a:ext>
            </a:extLst>
          </p:cNvPr>
          <p:cNvSpPr/>
          <p:nvPr/>
        </p:nvSpPr>
        <p:spPr>
          <a:xfrm>
            <a:off x="3243753" y="2077020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Customer contacted by phone or email to confirm booking details</a:t>
            </a:r>
          </a:p>
        </p:txBody>
      </p:sp>
    </p:spTree>
    <p:extLst>
      <p:ext uri="{BB962C8B-B14F-4D97-AF65-F5344CB8AC3E}">
        <p14:creationId xmlns:p14="http://schemas.microsoft.com/office/powerpoint/2010/main" val="1092669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– Toyota Online Bookings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Toyota Online Bookings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Online booking received and confirmed by service advisor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4665654" y="1134340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>
                <a:solidFill>
                  <a:schemeClr val="tx1"/>
                </a:solidFill>
              </a:rPr>
              <a:t>Job card printed with customer &amp; vehicle details and put in TMS rack</a:t>
            </a: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6156184" y="114773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Work completed and job card stored in archive (7 years)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xmlns="" id="{F5AF7196-F390-4D6B-A2C2-74D838AC3F88}"/>
              </a:ext>
            </a:extLst>
          </p:cNvPr>
          <p:cNvSpPr/>
          <p:nvPr/>
        </p:nvSpPr>
        <p:spPr>
          <a:xfrm>
            <a:off x="5863340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DD01EA1-BF1B-46E6-95AC-5BE7262F2F7A}"/>
              </a:ext>
            </a:extLst>
          </p:cNvPr>
          <p:cNvSpPr/>
          <p:nvPr/>
        </p:nvSpPr>
        <p:spPr>
          <a:xfrm>
            <a:off x="1718179" y="283155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Vehicle &amp; customer details kept on Toyota OSB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 database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3199050" y="111532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chemeClr val="tx1"/>
                </a:solidFill>
              </a:rPr>
              <a:t>Service advisor inputs vehicle &amp; customer data onto DMS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E171AB9-C5B1-4623-847E-B315BC729524}"/>
              </a:ext>
            </a:extLst>
          </p:cNvPr>
          <p:cNvSpPr/>
          <p:nvPr/>
        </p:nvSpPr>
        <p:spPr>
          <a:xfrm>
            <a:off x="768513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>
                <a:solidFill>
                  <a:schemeClr val="tx1"/>
                </a:solidFill>
              </a:rPr>
              <a:t>Vehicle service history keep indefinitely on DMS 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xmlns="" id="{1A7198F9-B791-48CA-9B6A-258E48F59C73}"/>
              </a:ext>
            </a:extLst>
          </p:cNvPr>
          <p:cNvSpPr/>
          <p:nvPr/>
        </p:nvSpPr>
        <p:spPr>
          <a:xfrm>
            <a:off x="7353870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xmlns="" id="{9507442D-BBBC-4087-A56C-2DAC8792E712}"/>
              </a:ext>
            </a:extLst>
          </p:cNvPr>
          <p:cNvSpPr/>
          <p:nvPr/>
        </p:nvSpPr>
        <p:spPr>
          <a:xfrm>
            <a:off x="8844399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3CD2432F-2313-49B4-91EF-82163626A7FC}"/>
              </a:ext>
            </a:extLst>
          </p:cNvPr>
          <p:cNvSpPr/>
          <p:nvPr/>
        </p:nvSpPr>
        <p:spPr>
          <a:xfrm>
            <a:off x="9175663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tx1"/>
                </a:solidFill>
              </a:rPr>
              <a:t>Target data removed if advised by customer vehicle no longer owned</a:t>
            </a:r>
            <a:endParaRPr lang="en-GB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158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– Motability Bookings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Motability Bookings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Motability online booking received and confirmed by service advisor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4665654" y="1134340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>
                <a:solidFill>
                  <a:schemeClr val="tx1"/>
                </a:solidFill>
              </a:rPr>
              <a:t>Job card printed with customer &amp; vehicle details and put in TMS rack</a:t>
            </a: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6156184" y="1147737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Work completed and job card stored in archive (7 years)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xmlns="" id="{F5AF7196-F390-4D6B-A2C2-74D838AC3F88}"/>
              </a:ext>
            </a:extLst>
          </p:cNvPr>
          <p:cNvSpPr/>
          <p:nvPr/>
        </p:nvSpPr>
        <p:spPr>
          <a:xfrm>
            <a:off x="5863340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DD01EA1-BF1B-46E6-95AC-5BE7262F2F7A}"/>
              </a:ext>
            </a:extLst>
          </p:cNvPr>
          <p:cNvSpPr/>
          <p:nvPr/>
        </p:nvSpPr>
        <p:spPr>
          <a:xfrm>
            <a:off x="1718179" y="283155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Vehicle &amp; customer details kept on Motability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 database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B6FC4AA-C375-44A3-9479-2B108CA72FF6}"/>
              </a:ext>
            </a:extLst>
          </p:cNvPr>
          <p:cNvSpPr/>
          <p:nvPr/>
        </p:nvSpPr>
        <p:spPr>
          <a:xfrm>
            <a:off x="3199050" y="111532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chemeClr val="tx1"/>
                </a:solidFill>
              </a:rPr>
              <a:t>Service advisor inputs vehicle &amp; customer data onto DMS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E171AB9-C5B1-4623-847E-B315BC729524}"/>
              </a:ext>
            </a:extLst>
          </p:cNvPr>
          <p:cNvSpPr/>
          <p:nvPr/>
        </p:nvSpPr>
        <p:spPr>
          <a:xfrm>
            <a:off x="768513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>
                <a:solidFill>
                  <a:schemeClr val="tx1"/>
                </a:solidFill>
              </a:rPr>
              <a:t>Vehicle service history keep indefinitely on DMS 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xmlns="" id="{1A7198F9-B791-48CA-9B6A-258E48F59C73}"/>
              </a:ext>
            </a:extLst>
          </p:cNvPr>
          <p:cNvSpPr/>
          <p:nvPr/>
        </p:nvSpPr>
        <p:spPr>
          <a:xfrm>
            <a:off x="7353870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xmlns="" id="{9507442D-BBBC-4087-A56C-2DAC8792E712}"/>
              </a:ext>
            </a:extLst>
          </p:cNvPr>
          <p:cNvSpPr/>
          <p:nvPr/>
        </p:nvSpPr>
        <p:spPr>
          <a:xfrm>
            <a:off x="8844399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3CD2432F-2313-49B4-91EF-82163626A7FC}"/>
              </a:ext>
            </a:extLst>
          </p:cNvPr>
          <p:cNvSpPr/>
          <p:nvPr/>
        </p:nvSpPr>
        <p:spPr>
          <a:xfrm>
            <a:off x="9175663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tx1"/>
                </a:solidFill>
              </a:rPr>
              <a:t>Target data removed if advised by customer vehicle no longer owned</a:t>
            </a:r>
            <a:endParaRPr lang="en-GB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875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– Service Plan Quote/Sale (</a:t>
            </a:r>
            <a:r>
              <a:rPr lang="en-GB" dirty="0" err="1"/>
              <a:t>Emac</a:t>
            </a:r>
            <a:r>
              <a:rPr lang="en-GB" dirty="0"/>
              <a:t>)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171832" y="1170342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Service Plan Quote/Sale (</a:t>
            </a:r>
            <a:r>
              <a:rPr lang="en-GB" sz="1200" b="1" dirty="0" err="1">
                <a:solidFill>
                  <a:schemeClr val="tx1"/>
                </a:solidFill>
              </a:rPr>
              <a:t>Emac</a:t>
            </a:r>
            <a:r>
              <a:rPr lang="en-GB" sz="120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00629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Service advisor inputs customer data on </a:t>
            </a:r>
            <a:r>
              <a:rPr lang="en-GB" sz="1100" dirty="0" err="1">
                <a:solidFill>
                  <a:schemeClr val="tx1"/>
                </a:solidFill>
              </a:rPr>
              <a:t>Emac</a:t>
            </a:r>
            <a:r>
              <a:rPr lang="en-GB" sz="1100" dirty="0">
                <a:solidFill>
                  <a:schemeClr val="tx1"/>
                </a:solidFill>
              </a:rPr>
              <a:t> online system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4722768" y="12199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Service plan sold customer bank details inputted onto </a:t>
            </a:r>
            <a:r>
              <a:rPr lang="en-GB" sz="1100" dirty="0" err="1">
                <a:solidFill>
                  <a:schemeClr val="tx1"/>
                </a:solidFill>
              </a:rPr>
              <a:t>Emac</a:t>
            </a:r>
            <a:r>
              <a:rPr lang="en-GB" sz="1100" dirty="0">
                <a:solidFill>
                  <a:schemeClr val="tx1"/>
                </a:solidFill>
              </a:rPr>
              <a:t> system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6201401" y="12199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Service plan agreement printed and signed by customer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xmlns="" id="{F5AF7196-F390-4D6B-A2C2-74D838AC3F88}"/>
              </a:ext>
            </a:extLst>
          </p:cNvPr>
          <p:cNvSpPr/>
          <p:nvPr/>
        </p:nvSpPr>
        <p:spPr>
          <a:xfrm>
            <a:off x="5863340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DD01EA1-BF1B-46E6-95AC-5BE7262F2F7A}"/>
              </a:ext>
            </a:extLst>
          </p:cNvPr>
          <p:cNvSpPr/>
          <p:nvPr/>
        </p:nvSpPr>
        <p:spPr>
          <a:xfrm>
            <a:off x="7664602" y="12199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Customer keeps 1x copy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Dealer files 1x copy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E171AB9-C5B1-4623-847E-B315BC729524}"/>
              </a:ext>
            </a:extLst>
          </p:cNvPr>
          <p:cNvSpPr/>
          <p:nvPr/>
        </p:nvSpPr>
        <p:spPr>
          <a:xfrm>
            <a:off x="3162005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Service Plan Quote printed 1 copy for customer</a:t>
            </a: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xmlns="" id="{1A7198F9-B791-48CA-9B6A-258E48F59C73}"/>
              </a:ext>
            </a:extLst>
          </p:cNvPr>
          <p:cNvSpPr/>
          <p:nvPr/>
        </p:nvSpPr>
        <p:spPr>
          <a:xfrm>
            <a:off x="7353870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xmlns="" id="{9507442D-BBBC-4087-A56C-2DAC8792E712}"/>
              </a:ext>
            </a:extLst>
          </p:cNvPr>
          <p:cNvSpPr/>
          <p:nvPr/>
        </p:nvSpPr>
        <p:spPr>
          <a:xfrm>
            <a:off x="8844399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3CD2432F-2313-49B4-91EF-82163626A7FC}"/>
              </a:ext>
            </a:extLst>
          </p:cNvPr>
          <p:cNvSpPr/>
          <p:nvPr/>
        </p:nvSpPr>
        <p:spPr>
          <a:xfrm>
            <a:off x="9312785" y="121992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Dealer copy kept in secure archive filing.</a:t>
            </a:r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xmlns="" id="{9633AE86-24C2-40FF-90DF-2A06B47C1291}"/>
              </a:ext>
            </a:extLst>
          </p:cNvPr>
          <p:cNvSpPr/>
          <p:nvPr/>
        </p:nvSpPr>
        <p:spPr>
          <a:xfrm rot="5400000">
            <a:off x="2042155" y="2222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5BC9F081-A956-4AAB-9A26-E1BD8DE0BDCF}"/>
              </a:ext>
            </a:extLst>
          </p:cNvPr>
          <p:cNvSpPr/>
          <p:nvPr/>
        </p:nvSpPr>
        <p:spPr>
          <a:xfrm>
            <a:off x="1683732" y="2812251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Vehicle &amp; customer details kept on </a:t>
            </a:r>
            <a:r>
              <a:rPr lang="en-GB" sz="1100" dirty="0" err="1">
                <a:solidFill>
                  <a:schemeClr val="tx1"/>
                </a:solidFill>
              </a:rPr>
              <a:t>Emac</a:t>
            </a:r>
            <a:r>
              <a:rPr lang="en-GB" sz="1100" dirty="0">
                <a:solidFill>
                  <a:schemeClr val="tx1"/>
                </a:solidFill>
              </a:rPr>
              <a:t>  database.</a:t>
            </a: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xmlns="" id="{BFD0183F-CBB8-4343-AEF2-A36314D3393C}"/>
              </a:ext>
            </a:extLst>
          </p:cNvPr>
          <p:cNvSpPr/>
          <p:nvPr/>
        </p:nvSpPr>
        <p:spPr>
          <a:xfrm rot="5400000">
            <a:off x="3485981" y="2222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7B89AC49-8834-4A92-928C-6F37CD8BBF3F}"/>
              </a:ext>
            </a:extLst>
          </p:cNvPr>
          <p:cNvSpPr/>
          <p:nvPr/>
        </p:nvSpPr>
        <p:spPr>
          <a:xfrm>
            <a:off x="3162005" y="281225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Quote declined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261640EA-C99A-44F2-9CA5-C4CA9A18F9DD}"/>
              </a:ext>
            </a:extLst>
          </p:cNvPr>
          <p:cNvSpPr/>
          <p:nvPr/>
        </p:nvSpPr>
        <p:spPr>
          <a:xfrm>
            <a:off x="3144005" y="4384016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Vehicle &amp; customer details kept on </a:t>
            </a:r>
            <a:r>
              <a:rPr lang="en-GB" sz="1100" dirty="0" err="1">
                <a:solidFill>
                  <a:schemeClr val="tx1"/>
                </a:solidFill>
              </a:rPr>
              <a:t>Emac</a:t>
            </a:r>
            <a:r>
              <a:rPr lang="en-GB" sz="1100" dirty="0">
                <a:solidFill>
                  <a:schemeClr val="tx1"/>
                </a:solidFill>
              </a:rPr>
              <a:t>  database.</a:t>
            </a: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xmlns="" id="{F5719E8A-76CE-4060-A24C-E6FD4B6675DA}"/>
              </a:ext>
            </a:extLst>
          </p:cNvPr>
          <p:cNvSpPr/>
          <p:nvPr/>
        </p:nvSpPr>
        <p:spPr>
          <a:xfrm rot="5400000">
            <a:off x="3485982" y="3850161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181046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– Toyota Extended Warranty (Sale)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122609" y="117034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Toyota Extended Warranty (Sale)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Service advisor inputs customer &amp; vehicle data onto Toyota extended warranty online system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4675147" y="117034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Extended warranty  agreement printed and signed by customer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xmlns="" id="{F5AF7196-F390-4D6B-A2C2-74D838AC3F88}"/>
              </a:ext>
            </a:extLst>
          </p:cNvPr>
          <p:cNvSpPr/>
          <p:nvPr/>
        </p:nvSpPr>
        <p:spPr>
          <a:xfrm>
            <a:off x="5863340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DD01EA1-BF1B-46E6-95AC-5BE7262F2F7A}"/>
              </a:ext>
            </a:extLst>
          </p:cNvPr>
          <p:cNvSpPr/>
          <p:nvPr/>
        </p:nvSpPr>
        <p:spPr>
          <a:xfrm>
            <a:off x="6192240" y="117034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Customer keeps 1x copy. Dealer policy agreement stored online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E171AB9-C5B1-4623-847E-B315BC729524}"/>
              </a:ext>
            </a:extLst>
          </p:cNvPr>
          <p:cNvSpPr/>
          <p:nvPr/>
        </p:nvSpPr>
        <p:spPr>
          <a:xfrm>
            <a:off x="3162005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Warranty sale processed including customer payment details inputted onto Warranty system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5BC9F081-A956-4AAB-9A26-E1BD8DE0BDCF}"/>
              </a:ext>
            </a:extLst>
          </p:cNvPr>
          <p:cNvSpPr/>
          <p:nvPr/>
        </p:nvSpPr>
        <p:spPr>
          <a:xfrm>
            <a:off x="3143006" y="2812250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Vehicle &amp; customer details kept on Toyota Extended Warranty database.</a:t>
            </a: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xmlns="" id="{BFD0183F-CBB8-4343-AEF2-A36314D3393C}"/>
              </a:ext>
            </a:extLst>
          </p:cNvPr>
          <p:cNvSpPr/>
          <p:nvPr/>
        </p:nvSpPr>
        <p:spPr>
          <a:xfrm rot="5400000">
            <a:off x="3485981" y="2222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459718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888" y="163263"/>
            <a:ext cx="9955568" cy="654032"/>
          </a:xfrm>
        </p:spPr>
        <p:txBody>
          <a:bodyPr>
            <a:normAutofit fontScale="90000"/>
          </a:bodyPr>
          <a:lstStyle/>
          <a:p>
            <a:r>
              <a:rPr lang="en-GB" dirty="0"/>
              <a:t>Data Map – Toyota Manufacture Warranty – Claims (TEC)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122609" y="117034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Toyota Manufacture Warranty - Claims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Warranty administrator processes Toyota warranty claim on CWS.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4675147" y="117034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tx1"/>
                </a:solidFill>
              </a:rPr>
              <a:t>Work completed and job card stored in archive (7 years)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xmlns="" id="{F5AF7196-F390-4D6B-A2C2-74D838AC3F88}"/>
              </a:ext>
            </a:extLst>
          </p:cNvPr>
          <p:cNvSpPr/>
          <p:nvPr/>
        </p:nvSpPr>
        <p:spPr>
          <a:xfrm>
            <a:off x="5863340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DD01EA1-BF1B-46E6-95AC-5BE7262F2F7A}"/>
              </a:ext>
            </a:extLst>
          </p:cNvPr>
          <p:cNvSpPr/>
          <p:nvPr/>
        </p:nvSpPr>
        <p:spPr>
          <a:xfrm>
            <a:off x="6192240" y="117034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Customer keeps 1x copy. Dealer policy agreement stored online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E171AB9-C5B1-4623-847E-B315BC729524}"/>
              </a:ext>
            </a:extLst>
          </p:cNvPr>
          <p:cNvSpPr/>
          <p:nvPr/>
        </p:nvSpPr>
        <p:spPr>
          <a:xfrm>
            <a:off x="3162005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3-4 year old vehicle claims require copy of </a:t>
            </a:r>
            <a:r>
              <a:rPr lang="en-GB" sz="900" dirty="0" err="1">
                <a:solidFill>
                  <a:schemeClr val="tx1"/>
                </a:solidFill>
              </a:rPr>
              <a:t>jobcard</a:t>
            </a:r>
            <a:r>
              <a:rPr lang="en-GB" sz="900" dirty="0">
                <a:solidFill>
                  <a:schemeClr val="tx1"/>
                </a:solidFill>
              </a:rPr>
              <a:t>, electronically attached to claim.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5BC9F081-A956-4AAB-9A26-E1BD8DE0BDCF}"/>
              </a:ext>
            </a:extLst>
          </p:cNvPr>
          <p:cNvSpPr/>
          <p:nvPr/>
        </p:nvSpPr>
        <p:spPr>
          <a:xfrm>
            <a:off x="3143006" y="2812250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Potential access from entire Toyota dealer network to claim history and attached documents. </a:t>
            </a: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xmlns="" id="{BFD0183F-CBB8-4343-AEF2-A36314D3393C}"/>
              </a:ext>
            </a:extLst>
          </p:cNvPr>
          <p:cNvSpPr/>
          <p:nvPr/>
        </p:nvSpPr>
        <p:spPr>
          <a:xfrm rot="5400000">
            <a:off x="3485981" y="2222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624777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– Loan car System (Coopers)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Loan car Hire system / Booking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699333" y="115530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Service advisor inputs customer data on Coopers online system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4666269" y="117426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Insurance cover note printed, 1x customer, 1x dealer copy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70971" y="144918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6185406" y="117426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Customer signs both cover notes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xmlns="" id="{F5AF7196-F390-4D6B-A2C2-74D838AC3F88}"/>
              </a:ext>
            </a:extLst>
          </p:cNvPr>
          <p:cNvSpPr/>
          <p:nvPr/>
        </p:nvSpPr>
        <p:spPr>
          <a:xfrm>
            <a:off x="5863340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DD01EA1-BF1B-46E6-95AC-5BE7262F2F7A}"/>
              </a:ext>
            </a:extLst>
          </p:cNvPr>
          <p:cNvSpPr/>
          <p:nvPr/>
        </p:nvSpPr>
        <p:spPr>
          <a:xfrm>
            <a:off x="7656535" y="119148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Customer keeps 1x copy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Dealer files 1x copy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E171AB9-C5B1-4623-847E-B315BC729524}"/>
              </a:ext>
            </a:extLst>
          </p:cNvPr>
          <p:cNvSpPr/>
          <p:nvPr/>
        </p:nvSpPr>
        <p:spPr>
          <a:xfrm>
            <a:off x="3162005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Customer driving licence details enter into Coppers</a:t>
            </a: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xmlns="" id="{1A7198F9-B791-48CA-9B6A-258E48F59C73}"/>
              </a:ext>
            </a:extLst>
          </p:cNvPr>
          <p:cNvSpPr/>
          <p:nvPr/>
        </p:nvSpPr>
        <p:spPr>
          <a:xfrm>
            <a:off x="7353870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xmlns="" id="{9507442D-BBBC-4087-A56C-2DAC8792E712}"/>
              </a:ext>
            </a:extLst>
          </p:cNvPr>
          <p:cNvSpPr/>
          <p:nvPr/>
        </p:nvSpPr>
        <p:spPr>
          <a:xfrm>
            <a:off x="8844399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3CD2432F-2313-49B4-91EF-82163626A7FC}"/>
              </a:ext>
            </a:extLst>
          </p:cNvPr>
          <p:cNvSpPr/>
          <p:nvPr/>
        </p:nvSpPr>
        <p:spPr>
          <a:xfrm>
            <a:off x="10643405" y="119148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Dealer copy kept in secure archive filing, including off hire signed document</a:t>
            </a:r>
          </a:p>
        </p:txBody>
      </p:sp>
      <p:sp>
        <p:nvSpPr>
          <p:cNvPr id="44" name="Arrow: Right 43">
            <a:extLst>
              <a:ext uri="{FF2B5EF4-FFF2-40B4-BE49-F238E27FC236}">
                <a16:creationId xmlns:a16="http://schemas.microsoft.com/office/drawing/2014/main" xmlns="" id="{F6A7833B-B677-43D7-B697-BE097D0BA54A}"/>
              </a:ext>
            </a:extLst>
          </p:cNvPr>
          <p:cNvSpPr/>
          <p:nvPr/>
        </p:nvSpPr>
        <p:spPr>
          <a:xfrm>
            <a:off x="10334927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1047264C-73C3-4F85-A2F9-7973F6535DF6}"/>
              </a:ext>
            </a:extLst>
          </p:cNvPr>
          <p:cNvSpPr/>
          <p:nvPr/>
        </p:nvSpPr>
        <p:spPr>
          <a:xfrm>
            <a:off x="9175663" y="119148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Off hire copy printed 1x copy kept by dealer</a:t>
            </a:r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xmlns="" id="{9633AE86-24C2-40FF-90DF-2A06B47C1291}"/>
              </a:ext>
            </a:extLst>
          </p:cNvPr>
          <p:cNvSpPr/>
          <p:nvPr/>
        </p:nvSpPr>
        <p:spPr>
          <a:xfrm rot="5400000">
            <a:off x="2042155" y="2222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5BC9F081-A956-4AAB-9A26-E1BD8DE0BDCF}"/>
              </a:ext>
            </a:extLst>
          </p:cNvPr>
          <p:cNvSpPr/>
          <p:nvPr/>
        </p:nvSpPr>
        <p:spPr>
          <a:xfrm>
            <a:off x="1683732" y="2812251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Vehicle &amp; customer details kept on Coppers database.</a:t>
            </a:r>
          </a:p>
        </p:txBody>
      </p:sp>
    </p:spTree>
    <p:extLst>
      <p:ext uri="{BB962C8B-B14F-4D97-AF65-F5344CB8AC3E}">
        <p14:creationId xmlns:p14="http://schemas.microsoft.com/office/powerpoint/2010/main" val="3648277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Map – VHC / </a:t>
            </a:r>
            <a:r>
              <a:rPr lang="en-GB" dirty="0" err="1"/>
              <a:t>CitNow</a:t>
            </a:r>
            <a:r>
              <a:rPr lang="en-GB" dirty="0"/>
              <a:t> 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52AFF28-1B81-4E4E-BAF2-EA9F5857B598}"/>
              </a:ext>
            </a:extLst>
          </p:cNvPr>
          <p:cNvSpPr/>
          <p:nvPr/>
        </p:nvSpPr>
        <p:spPr>
          <a:xfrm>
            <a:off x="225265" y="116074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VHC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A20DB8A-CA4A-4843-AFAF-505965CC6BFF}"/>
              </a:ext>
            </a:extLst>
          </p:cNvPr>
          <p:cNvSpPr/>
          <p:nvPr/>
        </p:nvSpPr>
        <p:spPr>
          <a:xfrm>
            <a:off x="1718179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DMS Transfers customer data from daily dairy to Different Aspects VHC tracker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5E5490F-C833-488E-AA2A-47DD42F99CD4}"/>
              </a:ext>
            </a:extLst>
          </p:cNvPr>
          <p:cNvSpPr/>
          <p:nvPr/>
        </p:nvSpPr>
        <p:spPr>
          <a:xfrm>
            <a:off x="4681703" y="115530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VHC content discussed with customer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xmlns="" id="{281A8299-3F90-4871-AC81-40F05E7A3791}"/>
              </a:ext>
            </a:extLst>
          </p:cNvPr>
          <p:cNvSpPr/>
          <p:nvPr/>
        </p:nvSpPr>
        <p:spPr>
          <a:xfrm>
            <a:off x="4388137" y="405297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6CC7D4E-F0F7-45AA-9329-5100EF9D5B5B}"/>
              </a:ext>
            </a:extLst>
          </p:cNvPr>
          <p:cNvSpPr/>
          <p:nvPr/>
        </p:nvSpPr>
        <p:spPr>
          <a:xfrm>
            <a:off x="6201401" y="115530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Customer authorises additional work required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xmlns="" id="{F5AF7196-F390-4D6B-A2C2-74D838AC3F88}"/>
              </a:ext>
            </a:extLst>
          </p:cNvPr>
          <p:cNvSpPr/>
          <p:nvPr/>
        </p:nvSpPr>
        <p:spPr>
          <a:xfrm>
            <a:off x="5863340" y="141277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DD01EA1-BF1B-46E6-95AC-5BE7262F2F7A}"/>
              </a:ext>
            </a:extLst>
          </p:cNvPr>
          <p:cNvSpPr/>
          <p:nvPr/>
        </p:nvSpPr>
        <p:spPr>
          <a:xfrm>
            <a:off x="7684936" y="1160159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Work completed and </a:t>
            </a:r>
            <a:r>
              <a:rPr lang="en-GB" sz="1000" dirty="0" err="1">
                <a:solidFill>
                  <a:schemeClr val="tx1"/>
                </a:solidFill>
              </a:rPr>
              <a:t>jobcard</a:t>
            </a:r>
            <a:r>
              <a:rPr lang="en-GB" sz="1000" dirty="0">
                <a:solidFill>
                  <a:schemeClr val="tx1"/>
                </a:solidFill>
              </a:rPr>
              <a:t> / invoice stored for 7 year period.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E171AB9-C5B1-4623-847E-B315BC729524}"/>
              </a:ext>
            </a:extLst>
          </p:cNvPr>
          <p:cNvSpPr/>
          <p:nvPr/>
        </p:nvSpPr>
        <p:spPr>
          <a:xfrm>
            <a:off x="3162005" y="1177841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Technician completes VHC and records findings on system</a:t>
            </a: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xmlns="" id="{1A7198F9-B791-48CA-9B6A-258E48F59C73}"/>
              </a:ext>
            </a:extLst>
          </p:cNvPr>
          <p:cNvSpPr/>
          <p:nvPr/>
        </p:nvSpPr>
        <p:spPr>
          <a:xfrm>
            <a:off x="7353870" y="1443513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xmlns="" id="{9507442D-BBBC-4087-A56C-2DAC8792E712}"/>
              </a:ext>
            </a:extLst>
          </p:cNvPr>
          <p:cNvSpPr/>
          <p:nvPr/>
        </p:nvSpPr>
        <p:spPr>
          <a:xfrm>
            <a:off x="8861817" y="1429869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1047264C-73C3-4F85-A2F9-7973F6535DF6}"/>
              </a:ext>
            </a:extLst>
          </p:cNvPr>
          <p:cNvSpPr/>
          <p:nvPr/>
        </p:nvSpPr>
        <p:spPr>
          <a:xfrm>
            <a:off x="9166797" y="116680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Vehicle service history keep indefinitely on DMS</a:t>
            </a:r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xmlns="" id="{9633AE86-24C2-40FF-90DF-2A06B47C1291}"/>
              </a:ext>
            </a:extLst>
          </p:cNvPr>
          <p:cNvSpPr/>
          <p:nvPr/>
        </p:nvSpPr>
        <p:spPr>
          <a:xfrm rot="5400000">
            <a:off x="5081952" y="2101118"/>
            <a:ext cx="279501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5BC9F081-A956-4AAB-9A26-E1BD8DE0BDCF}"/>
              </a:ext>
            </a:extLst>
          </p:cNvPr>
          <p:cNvSpPr/>
          <p:nvPr/>
        </p:nvSpPr>
        <p:spPr>
          <a:xfrm>
            <a:off x="4681703" y="2537096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Customer declines additional work. Electronic file archived.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898DFDE2-1CDC-44FB-A74D-9CA017084B67}"/>
              </a:ext>
            </a:extLst>
          </p:cNvPr>
          <p:cNvSpPr/>
          <p:nvPr/>
        </p:nvSpPr>
        <p:spPr>
          <a:xfrm>
            <a:off x="244888" y="3789040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err="1">
                <a:solidFill>
                  <a:schemeClr val="tx1"/>
                </a:solidFill>
              </a:rPr>
              <a:t>CitNow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xmlns="" id="{4B8FFE5B-ED6A-4E18-8DAC-1D7F5144530E}"/>
              </a:ext>
            </a:extLst>
          </p:cNvPr>
          <p:cNvSpPr/>
          <p:nvPr/>
        </p:nvSpPr>
        <p:spPr>
          <a:xfrm rot="5400000">
            <a:off x="8090039" y="2105972"/>
            <a:ext cx="269794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BCE439C9-E396-40CC-AB3F-522DA5598E14}"/>
              </a:ext>
            </a:extLst>
          </p:cNvPr>
          <p:cNvSpPr/>
          <p:nvPr/>
        </p:nvSpPr>
        <p:spPr>
          <a:xfrm>
            <a:off x="7684936" y="2537096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Electronic file archived on Different Aspects database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833C7BFB-0D01-4047-A38E-1E0CF877017A}"/>
              </a:ext>
            </a:extLst>
          </p:cNvPr>
          <p:cNvSpPr/>
          <p:nvPr/>
        </p:nvSpPr>
        <p:spPr>
          <a:xfrm>
            <a:off x="9139739" y="2537096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Target data removed if advised by customer vehicle no longer owned.</a:t>
            </a: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xmlns="" id="{A4E2B44A-6AAF-4A40-BCE2-C15462968A9B}"/>
              </a:ext>
            </a:extLst>
          </p:cNvPr>
          <p:cNvSpPr/>
          <p:nvPr/>
        </p:nvSpPr>
        <p:spPr>
          <a:xfrm>
            <a:off x="8861817" y="404106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xmlns="" id="{7341732C-4DF5-468F-8070-2206A0C70E79}"/>
              </a:ext>
            </a:extLst>
          </p:cNvPr>
          <p:cNvSpPr/>
          <p:nvPr/>
        </p:nvSpPr>
        <p:spPr>
          <a:xfrm>
            <a:off x="2928123" y="4032131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xmlns="" id="{E9FDBC05-B712-411D-B443-7C11DAA61403}"/>
              </a:ext>
            </a:extLst>
          </p:cNvPr>
          <p:cNvSpPr/>
          <p:nvPr/>
        </p:nvSpPr>
        <p:spPr>
          <a:xfrm>
            <a:off x="5877821" y="4060446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xmlns="" id="{B955C108-8244-4DB8-955B-114DAED16645}"/>
              </a:ext>
            </a:extLst>
          </p:cNvPr>
          <p:cNvSpPr/>
          <p:nvPr/>
        </p:nvSpPr>
        <p:spPr>
          <a:xfrm>
            <a:off x="1395758" y="4041068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F33F5C38-8228-4DB1-9140-E24B40B822F2}"/>
              </a:ext>
            </a:extLst>
          </p:cNvPr>
          <p:cNvSpPr/>
          <p:nvPr/>
        </p:nvSpPr>
        <p:spPr>
          <a:xfrm>
            <a:off x="1726609" y="3780103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Technician sends </a:t>
            </a:r>
            <a:r>
              <a:rPr lang="en-GB" sz="900" dirty="0" err="1">
                <a:solidFill>
                  <a:schemeClr val="tx1"/>
                </a:solidFill>
              </a:rPr>
              <a:t>CitNOW</a:t>
            </a:r>
            <a:r>
              <a:rPr lang="en-GB" sz="900" dirty="0">
                <a:solidFill>
                  <a:schemeClr val="tx1"/>
                </a:solidFill>
              </a:rPr>
              <a:t> video to Customer’s DMS recorded email address.</a:t>
            </a: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xmlns="" id="{80F57A6D-B122-4C49-99C8-C0CCDC3BC66E}"/>
              </a:ext>
            </a:extLst>
          </p:cNvPr>
          <p:cNvSpPr/>
          <p:nvPr/>
        </p:nvSpPr>
        <p:spPr>
          <a:xfrm rot="5400000">
            <a:off x="2042155" y="482472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AA1D7C32-05EB-44EA-922B-4CD03CAB65A2}"/>
              </a:ext>
            </a:extLst>
          </p:cNvPr>
          <p:cNvSpPr/>
          <p:nvPr/>
        </p:nvSpPr>
        <p:spPr>
          <a:xfrm>
            <a:off x="1718179" y="5350235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Customer name , </a:t>
            </a:r>
            <a:r>
              <a:rPr lang="en-GB" sz="900" dirty="0" err="1">
                <a:solidFill>
                  <a:schemeClr val="tx1"/>
                </a:solidFill>
              </a:rPr>
              <a:t>reg</a:t>
            </a:r>
            <a:r>
              <a:rPr lang="en-GB" sz="900" dirty="0">
                <a:solidFill>
                  <a:schemeClr val="tx1"/>
                </a:solidFill>
              </a:rPr>
              <a:t> and email stored on </a:t>
            </a:r>
            <a:r>
              <a:rPr lang="en-GB" sz="900" dirty="0" err="1">
                <a:solidFill>
                  <a:schemeClr val="tx1"/>
                </a:solidFill>
              </a:rPr>
              <a:t>CitNow</a:t>
            </a:r>
            <a:r>
              <a:rPr lang="en-GB" sz="900" dirty="0">
                <a:solidFill>
                  <a:schemeClr val="tx1"/>
                </a:solidFill>
              </a:rPr>
              <a:t> database.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CA6722D3-A472-4B3C-B16E-F1D4005A6F96}"/>
              </a:ext>
            </a:extLst>
          </p:cNvPr>
          <p:cNvSpPr/>
          <p:nvPr/>
        </p:nvSpPr>
        <p:spPr>
          <a:xfrm>
            <a:off x="4681703" y="3808418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Video content discussed with customer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63C455B5-400D-4106-BCC7-9EFF446C4C5A}"/>
              </a:ext>
            </a:extLst>
          </p:cNvPr>
          <p:cNvSpPr/>
          <p:nvPr/>
        </p:nvSpPr>
        <p:spPr>
          <a:xfrm>
            <a:off x="3222794" y="3787196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Service advisor checks video content and approves email to send to customer.</a:t>
            </a:r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xmlns="" id="{84F301CD-2D56-486C-8883-F803EC8C54C2}"/>
              </a:ext>
            </a:extLst>
          </p:cNvPr>
          <p:cNvSpPr/>
          <p:nvPr/>
        </p:nvSpPr>
        <p:spPr>
          <a:xfrm rot="5400000">
            <a:off x="5008517" y="482472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78CB7EE1-CDF5-4B8F-8026-CF876A255F31}"/>
              </a:ext>
            </a:extLst>
          </p:cNvPr>
          <p:cNvSpPr/>
          <p:nvPr/>
        </p:nvSpPr>
        <p:spPr>
          <a:xfrm>
            <a:off x="4682288" y="5350235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Customer declines additional work. Electronic file archived.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451524F3-F283-4413-A685-7E8A4944EE39}"/>
              </a:ext>
            </a:extLst>
          </p:cNvPr>
          <p:cNvSpPr/>
          <p:nvPr/>
        </p:nvSpPr>
        <p:spPr>
          <a:xfrm>
            <a:off x="6245939" y="3815554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Customer authorises additional work required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0DD2A6ED-1865-4E4F-8C7A-618D8E38ED4F}"/>
              </a:ext>
            </a:extLst>
          </p:cNvPr>
          <p:cNvSpPr/>
          <p:nvPr/>
        </p:nvSpPr>
        <p:spPr>
          <a:xfrm>
            <a:off x="7684936" y="3815554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Work completed and </a:t>
            </a:r>
            <a:r>
              <a:rPr lang="en-GB" sz="1000" dirty="0" err="1">
                <a:solidFill>
                  <a:schemeClr val="tx1"/>
                </a:solidFill>
              </a:rPr>
              <a:t>jobcard</a:t>
            </a:r>
            <a:r>
              <a:rPr lang="en-GB" sz="1000" dirty="0">
                <a:solidFill>
                  <a:schemeClr val="tx1"/>
                </a:solidFill>
              </a:rPr>
              <a:t> / invoice stored for 7 year period.</a:t>
            </a:r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xmlns="" id="{62B0E09D-4B5C-4C67-8CA6-6C58ABA315EA}"/>
              </a:ext>
            </a:extLst>
          </p:cNvPr>
          <p:cNvSpPr/>
          <p:nvPr/>
        </p:nvSpPr>
        <p:spPr>
          <a:xfrm>
            <a:off x="7379437" y="4067582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7B8A7E72-600A-44B1-A69F-8D5EC0A879E4}"/>
              </a:ext>
            </a:extLst>
          </p:cNvPr>
          <p:cNvSpPr/>
          <p:nvPr/>
        </p:nvSpPr>
        <p:spPr>
          <a:xfrm>
            <a:off x="9192699" y="3815554"/>
            <a:ext cx="1080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Vehicle service history keep indefinitely on DMS</a:t>
            </a:r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xmlns="" id="{6317D998-BE50-4702-8549-277BBA6BAA42}"/>
              </a:ext>
            </a:extLst>
          </p:cNvPr>
          <p:cNvSpPr/>
          <p:nvPr/>
        </p:nvSpPr>
        <p:spPr>
          <a:xfrm rot="5400000">
            <a:off x="9592948" y="2100339"/>
            <a:ext cx="279502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7" name="Arrow: Right 46">
            <a:extLst>
              <a:ext uri="{FF2B5EF4-FFF2-40B4-BE49-F238E27FC236}">
                <a16:creationId xmlns:a16="http://schemas.microsoft.com/office/drawing/2014/main" xmlns="" id="{0211E73D-8BA4-431B-83A2-47CB02E7CBB7}"/>
              </a:ext>
            </a:extLst>
          </p:cNvPr>
          <p:cNvSpPr/>
          <p:nvPr/>
        </p:nvSpPr>
        <p:spPr>
          <a:xfrm rot="5400000">
            <a:off x="9490773" y="4812499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8" name="Arrow: Right 47">
            <a:extLst>
              <a:ext uri="{FF2B5EF4-FFF2-40B4-BE49-F238E27FC236}">
                <a16:creationId xmlns:a16="http://schemas.microsoft.com/office/drawing/2014/main" xmlns="" id="{54BF4F49-DAE3-4250-A47A-D475859DCAF6}"/>
              </a:ext>
            </a:extLst>
          </p:cNvPr>
          <p:cNvSpPr/>
          <p:nvPr/>
        </p:nvSpPr>
        <p:spPr>
          <a:xfrm rot="5400000">
            <a:off x="7976512" y="482472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9F07B554-556D-4A46-A9E2-77E4F5E6E14C}"/>
              </a:ext>
            </a:extLst>
          </p:cNvPr>
          <p:cNvSpPr/>
          <p:nvPr/>
        </p:nvSpPr>
        <p:spPr>
          <a:xfrm>
            <a:off x="9192699" y="5259147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Target data removed if advised by customer vehicle no longer owned.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13F13ABD-9DA8-4F13-AAF5-F2626975B7D3}"/>
              </a:ext>
            </a:extLst>
          </p:cNvPr>
          <p:cNvSpPr/>
          <p:nvPr/>
        </p:nvSpPr>
        <p:spPr>
          <a:xfrm>
            <a:off x="7648936" y="5265793"/>
            <a:ext cx="1116000" cy="864096"/>
          </a:xfrm>
          <a:prstGeom prst="rect">
            <a:avLst/>
          </a:prstGeom>
          <a:gradFill flip="none" rotWithShape="1">
            <a:gsLst>
              <a:gs pos="0">
                <a:srgbClr val="008770">
                  <a:tint val="66000"/>
                  <a:satMod val="160000"/>
                </a:srgbClr>
              </a:gs>
              <a:gs pos="50000">
                <a:srgbClr val="008770">
                  <a:tint val="44500"/>
                  <a:satMod val="160000"/>
                </a:srgbClr>
              </a:gs>
              <a:gs pos="100000">
                <a:srgbClr val="00877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008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Electronic file archived on Different Aspects database</a:t>
            </a:r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xmlns="" id="{D22D9128-CCEB-4A6C-A4C9-2DBA1B96DE21}"/>
              </a:ext>
            </a:extLst>
          </p:cNvPr>
          <p:cNvSpPr/>
          <p:nvPr/>
        </p:nvSpPr>
        <p:spPr>
          <a:xfrm>
            <a:off x="4335854" y="143883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321821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8332</TotalTime>
  <Words>1118</Words>
  <Application>Microsoft Office PowerPoint</Application>
  <PresentationFormat>Custom</PresentationFormat>
  <Paragraphs>135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Data Map – Service Booking DMS V8  (Via Phone)</vt:lpstr>
      <vt:lpstr>Data Map  – 1 Link Booking</vt:lpstr>
      <vt:lpstr>Data Map – Toyota Online Bookings</vt:lpstr>
      <vt:lpstr>Data Map – Motability Bookings</vt:lpstr>
      <vt:lpstr>Data Map – Service Plan Quote/Sale (Emac) </vt:lpstr>
      <vt:lpstr>Data Map – Toyota Extended Warranty (Sale)</vt:lpstr>
      <vt:lpstr>Data Map – Toyota Manufacture Warranty – Claims (TEC)</vt:lpstr>
      <vt:lpstr>Data Map – Loan car System (Coopers) </vt:lpstr>
      <vt:lpstr>Data Map – VHC / CitNow  </vt:lpstr>
      <vt:lpstr>Data Map – VHC Follow ups</vt:lpstr>
      <vt:lpstr>Data Map – Toyota Customer Relations - COMPASS</vt:lpstr>
      <vt:lpstr>Data Map – E-Toyotamail, E-Marketing</vt:lpstr>
      <vt:lpstr>Data Map – Value Chain Reporting (VCR)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R01greenm</cp:lastModifiedBy>
  <cp:revision>187</cp:revision>
  <cp:lastPrinted>2018-02-15T14:25:20Z</cp:lastPrinted>
  <dcterms:created xsi:type="dcterms:W3CDTF">2012-09-04T08:39:57Z</dcterms:created>
  <dcterms:modified xsi:type="dcterms:W3CDTF">2019-01-17T10:31:49Z</dcterms:modified>
</cp:coreProperties>
</file>